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1109" r:id="rId3"/>
    <p:sldId id="1117" r:id="rId4"/>
    <p:sldId id="1074" r:id="rId5"/>
    <p:sldId id="1110" r:id="rId6"/>
    <p:sldId id="1076" r:id="rId7"/>
    <p:sldId id="1077" r:id="rId8"/>
    <p:sldId id="1081" r:id="rId9"/>
    <p:sldId id="1080" r:id="rId10"/>
    <p:sldId id="1125" r:id="rId11"/>
    <p:sldId id="1079" r:id="rId12"/>
    <p:sldId id="1085" r:id="rId13"/>
    <p:sldId id="1084" r:id="rId14"/>
    <p:sldId id="1087" r:id="rId15"/>
    <p:sldId id="1089" r:id="rId16"/>
    <p:sldId id="1090" r:id="rId17"/>
    <p:sldId id="1086" r:id="rId18"/>
    <p:sldId id="1083" r:id="rId19"/>
    <p:sldId id="1115" r:id="rId20"/>
    <p:sldId id="1114" r:id="rId21"/>
    <p:sldId id="1116" r:id="rId22"/>
    <p:sldId id="316" r:id="rId23"/>
    <p:sldId id="317" r:id="rId24"/>
    <p:sldId id="493" r:id="rId2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TH Sarabun New" panose="020B0604020202020204" charset="-34"/>
      <p:regular r:id="rId34"/>
      <p:bold r:id="rId35"/>
      <p:italic r:id="rId36"/>
      <p:boldItalic r:id="rId37"/>
    </p:embeddedFont>
    <p:embeddedFont>
      <p:font typeface="TH SarabunIT๙" panose="020B0500040200020003" pitchFamily="34" charset="-34"/>
      <p:regular r:id="rId38"/>
      <p:bold r:id="rId39"/>
      <p:italic r:id="rId40"/>
      <p:boldItalic r:id="rId41"/>
    </p:embeddedFont>
    <p:embeddedFont>
      <p:font typeface="TH SarabunPSK" panose="020B0500040200020003" pitchFamily="34" charset="-34"/>
      <p:regular r:id="rId42"/>
      <p:bold r:id="rId43"/>
      <p:italic r:id="rId44"/>
      <p:boldItalic r:id="rId4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FFFF99"/>
    <a:srgbClr val="5E4A76"/>
    <a:srgbClr val="CFB2F5"/>
    <a:srgbClr val="0066FF"/>
    <a:srgbClr val="FFFF00"/>
    <a:srgbClr val="000099"/>
    <a:srgbClr val="EBF1DE"/>
    <a:srgbClr val="FFFFCC"/>
    <a:srgbClr val="056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472" autoAdjust="0"/>
  </p:normalViewPr>
  <p:slideViewPr>
    <p:cSldViewPr>
      <p:cViewPr varScale="1">
        <p:scale>
          <a:sx n="65" d="100"/>
          <a:sy n="65" d="100"/>
        </p:scale>
        <p:origin x="350" y="53"/>
      </p:cViewPr>
      <p:guideLst>
        <p:guide orient="horz" pos="2164"/>
        <p:guide pos="2880"/>
        <p:guide orient="horz" pos="1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0" y="6"/>
            <a:ext cx="2945345" cy="496253"/>
          </a:xfrm>
          <a:prstGeom prst="rect">
            <a:avLst/>
          </a:prstGeom>
        </p:spPr>
        <p:txBody>
          <a:bodyPr vert="horz" lIns="91730" tIns="45862" rIns="91730" bIns="4586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768" y="6"/>
            <a:ext cx="2945345" cy="496253"/>
          </a:xfrm>
          <a:prstGeom prst="rect">
            <a:avLst/>
          </a:prstGeom>
        </p:spPr>
        <p:txBody>
          <a:bodyPr vert="horz" lIns="91730" tIns="45862" rIns="91730" bIns="45862" rtlCol="0"/>
          <a:lstStyle>
            <a:lvl1pPr algn="r">
              <a:defRPr sz="1200"/>
            </a:lvl1pPr>
          </a:lstStyle>
          <a:p>
            <a:fld id="{DE5054DC-B016-4987-B05D-536F27D98E50}" type="datetimeFigureOut">
              <a:rPr lang="th-TH" smtClean="0"/>
              <a:pPr/>
              <a:t>07/03/63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0" y="9428818"/>
            <a:ext cx="2945345" cy="496252"/>
          </a:xfrm>
          <a:prstGeom prst="rect">
            <a:avLst/>
          </a:prstGeom>
        </p:spPr>
        <p:txBody>
          <a:bodyPr vert="horz" lIns="91730" tIns="45862" rIns="91730" bIns="4586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768" y="9428818"/>
            <a:ext cx="2945345" cy="496252"/>
          </a:xfrm>
          <a:prstGeom prst="rect">
            <a:avLst/>
          </a:prstGeom>
        </p:spPr>
        <p:txBody>
          <a:bodyPr vert="horz" lIns="91730" tIns="45862" rIns="91730" bIns="45862" rtlCol="0" anchor="b"/>
          <a:lstStyle>
            <a:lvl1pPr algn="r">
              <a:defRPr sz="1200"/>
            </a:lvl1pPr>
          </a:lstStyle>
          <a:p>
            <a:fld id="{8E332886-A07C-481E-BBA3-B37185EA42E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52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45660" cy="496332"/>
          </a:xfrm>
          <a:prstGeom prst="rect">
            <a:avLst/>
          </a:prstGeom>
        </p:spPr>
        <p:txBody>
          <a:bodyPr vert="horz" lIns="96758" tIns="48374" rIns="96758" bIns="48374" rtlCol="0"/>
          <a:lstStyle>
            <a:lvl1pPr algn="l">
              <a:defRPr sz="14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51" y="6"/>
            <a:ext cx="2945660" cy="496332"/>
          </a:xfrm>
          <a:prstGeom prst="rect">
            <a:avLst/>
          </a:prstGeom>
        </p:spPr>
        <p:txBody>
          <a:bodyPr vert="horz" lIns="96758" tIns="48374" rIns="96758" bIns="48374" rtlCol="0"/>
          <a:lstStyle>
            <a:lvl1pPr algn="r">
              <a:defRPr sz="1400"/>
            </a:lvl1pPr>
          </a:lstStyle>
          <a:p>
            <a:fld id="{B1E9BA7A-AEA3-41AF-907E-EE2242B3041E}" type="datetimeFigureOut">
              <a:rPr lang="th-TH" smtClean="0"/>
              <a:pPr/>
              <a:t>07/03/63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58" tIns="48374" rIns="96758" bIns="4837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6758" tIns="48374" rIns="96758" bIns="48374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8" y="9428589"/>
            <a:ext cx="2945660" cy="496332"/>
          </a:xfrm>
          <a:prstGeom prst="rect">
            <a:avLst/>
          </a:prstGeom>
        </p:spPr>
        <p:txBody>
          <a:bodyPr vert="horz" lIns="96758" tIns="48374" rIns="96758" bIns="48374" rtlCol="0" anchor="b"/>
          <a:lstStyle>
            <a:lvl1pPr algn="l">
              <a:defRPr sz="14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51" y="9428589"/>
            <a:ext cx="2945660" cy="496332"/>
          </a:xfrm>
          <a:prstGeom prst="rect">
            <a:avLst/>
          </a:prstGeom>
        </p:spPr>
        <p:txBody>
          <a:bodyPr vert="horz" lIns="96758" tIns="48374" rIns="96758" bIns="48374" rtlCol="0" anchor="b"/>
          <a:lstStyle>
            <a:lvl1pPr algn="r">
              <a:defRPr sz="1400"/>
            </a:lvl1pPr>
          </a:lstStyle>
          <a:p>
            <a:fld id="{9B094C43-E266-49CD-8B1D-F0DAF28207E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250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C43-E266-49CD-8B1D-F0DAF28207E2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418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94C43-E266-49CD-8B1D-F0DAF28207E2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936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C43-E266-49CD-8B1D-F0DAF28207E2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176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39D8-98E0-48FB-BA66-CFD742CF26A6}" type="datetime1">
              <a:rPr lang="th-TH" smtClean="0"/>
              <a:t>07/03/63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929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5742-BA02-4EA8-B0DB-2E5670856C2B}" type="datetime1">
              <a:rPr lang="th-TH" smtClean="0"/>
              <a:t>07/03/63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74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5329-1353-4F4D-8885-B68B6B25D0F6}" type="datetime1">
              <a:rPr lang="th-TH" smtClean="0"/>
              <a:t>07/03/63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017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6434-2710-4A66-AEE4-FAF795B5D0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B351-1FEC-4D71-A46A-C5B7DDE6F87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6299-B849-424F-9B62-3C2D843F93A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F2B8-3170-4ED4-8056-22F34FE8F88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2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9142-E4AE-48E0-B6E7-D0098C7E91B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AE5A-E254-4D77-B954-22E16BC5378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1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671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8"/>
            <a:ext cx="38671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C613-165B-4138-8754-AFAD5D3E30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A7F7-05D2-449A-945F-4EB978E27E1F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7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9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0F49-BF68-407A-9279-40F27D9D7F0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1799-AF57-41AB-9230-3788266D0B6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D045-F727-4363-AE82-45635CC219C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558A-27BC-4B88-975A-C4AF97B6C64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3F30-CC59-4E3F-95E4-E288D6F8C0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BCBC-E1DE-479B-90AC-5165A7A74DEE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27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D1EC-F7CE-4B88-9589-849589A2626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0347-A42B-4594-9770-18FA58E36FDC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AD55-F248-46AA-9004-AEB0212D7AF1}" type="datetime1">
              <a:rPr lang="th-TH" smtClean="0"/>
              <a:t>07/03/63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139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A5F8-6EAF-443E-AAC9-55AD6D6BD78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F370-FEE1-48D6-9E07-D4B98F7A3E5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8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A75F-7F0E-4D89-BFDC-1FA7D854926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0280-5AE8-424F-A370-2DF6BCE254D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29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48"/>
            <a:ext cx="57626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1FFC-D8F4-44BE-8BA1-2EF306882CF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547D-0D42-4913-AB17-4D85DFF4A289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CB8-F152-4B3C-AF32-40F7F86FC27E}" type="datetime1">
              <a:rPr lang="th-TH" smtClean="0"/>
              <a:t>07/03/63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49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B58B-3543-407C-A464-8FE51F9487B8}" type="datetime1">
              <a:rPr lang="th-TH" smtClean="0"/>
              <a:t>07/03/63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960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F82-AE3C-4B5D-8789-47E714EAA220}" type="datetime1">
              <a:rPr lang="th-TH" smtClean="0"/>
              <a:t>07/03/63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28FE-039D-40EE-B49B-80F2ABF8F0E9}" type="datetime1">
              <a:rPr lang="th-TH" smtClean="0"/>
              <a:t>07/03/63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72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B27-C1AF-4452-8C28-D82AEC56261B}" type="datetime1">
              <a:rPr lang="th-TH" smtClean="0"/>
              <a:t>07/03/63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935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5148-A772-441B-81ED-75EC96F57DCF}" type="datetime1">
              <a:rPr lang="th-TH" smtClean="0"/>
              <a:t>07/03/63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53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0B62-6C14-4D5B-B2E3-02232CB0E0E3}" type="datetime1">
              <a:rPr lang="th-TH" smtClean="0"/>
              <a:t>07/03/63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53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40DD-1E9F-4579-8480-9CB1B0F908AD}" type="datetime1">
              <a:rPr lang="th-TH" smtClean="0"/>
              <a:t>07/03/63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7DC4-2A47-48BA-8830-AF335F86939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9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Gulim" pitchFamily="34" charset="-127"/>
                <a:cs typeface="TH Sarabun New" panose="020B0500040200020003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FE81D-E13A-4A88-A53A-4E41082F6E4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07/03/63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Gulim" pitchFamily="34" charset="-127"/>
                <a:cs typeface="TH Sarabun New" panose="020B0500040200020003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Gulim" pitchFamily="34" charset="-127"/>
                <a:cs typeface="TH Sarabun New" panose="020B0500040200020003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A8ABD-824F-4160-9C04-C9CF2BE1C506}" type="slidenum">
              <a:rPr lang="th-TH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9" name="Picture 59" descr="비누방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948" y="3651652"/>
            <a:ext cx="864394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0" descr="비누방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93" y="4350549"/>
            <a:ext cx="576263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9" descr="비누방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7" y="4030273"/>
            <a:ext cx="864394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60" descr="비누방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2" y="4624392"/>
            <a:ext cx="576263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36844" y="3925805"/>
            <a:ext cx="950021" cy="112482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796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H Sarabun New" panose="020B0500040200020003" pitchFamily="34" charset="-34"/>
          <a:ea typeface="Malgun Gothic" panose="020B0503020000020004" pitchFamily="34" charset="-127"/>
          <a:cs typeface="TH Sarabun New" panose="020B0500040200020003" pitchFamily="34" charset="-34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 New" pitchFamily="34" charset="-34"/>
          <a:ea typeface="Malgun Gothic" panose="020B0503020000020004" pitchFamily="34" charset="-127"/>
          <a:cs typeface="TH Sarabun New" pitchFamily="34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 New" pitchFamily="34" charset="-34"/>
          <a:ea typeface="Malgun Gothic" panose="020B0503020000020004" pitchFamily="34" charset="-127"/>
          <a:cs typeface="TH Sarabun New" pitchFamily="34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 New" pitchFamily="34" charset="-34"/>
          <a:ea typeface="Malgun Gothic" panose="020B0503020000020004" pitchFamily="34" charset="-127"/>
          <a:cs typeface="TH Sarabun New" pitchFamily="34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 New" pitchFamily="34" charset="-34"/>
          <a:ea typeface="Malgun Gothic" panose="020B0503020000020004" pitchFamily="34" charset="-127"/>
          <a:cs typeface="TH Sarabun New" pitchFamily="34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TH Sarabun New" panose="020B0500040200020003" pitchFamily="34" charset="-34"/>
          <a:ea typeface="Malgun Gothic" panose="020B0503020000020004" pitchFamily="34" charset="-127"/>
          <a:cs typeface="TH Sarabun New" panose="020B0500040200020003" pitchFamily="34" charset="-34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H Sarabun New" panose="020B0500040200020003" pitchFamily="34" charset="-34"/>
          <a:ea typeface="Malgun Gothic" panose="020B0503020000020004" pitchFamily="34" charset="-127"/>
          <a:cs typeface="TH Sarabun New" panose="020B0500040200020003" pitchFamily="34" charset="-34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TH Sarabun New" panose="020B0500040200020003" pitchFamily="34" charset="-34"/>
          <a:ea typeface="Malgun Gothic" panose="020B0503020000020004" pitchFamily="34" charset="-127"/>
          <a:cs typeface="TH Sarabun New" panose="020B0500040200020003" pitchFamily="34" charset="-34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H Sarabun New" panose="020B0500040200020003" pitchFamily="34" charset="-34"/>
          <a:ea typeface="Malgun Gothic" panose="020B0503020000020004" pitchFamily="34" charset="-127"/>
          <a:cs typeface="TH Sarabun New" panose="020B0500040200020003" pitchFamily="34" charset="-34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H Sarabun New" panose="020B0500040200020003" pitchFamily="34" charset="-34"/>
          <a:ea typeface="Malgun Gothic" panose="020B0503020000020004" pitchFamily="34" charset="-127"/>
          <a:cs typeface="TH Sarabun New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29236" y="4365280"/>
            <a:ext cx="2133600" cy="273844"/>
          </a:xfrm>
        </p:spPr>
        <p:txBody>
          <a:bodyPr/>
          <a:lstStyle/>
          <a:p>
            <a:fld id="{E36E7DC4-2A47-48BA-8830-AF335F86939E}" type="slidenum">
              <a:rPr lang="th-TH" sz="2000" b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1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28210" y="1723911"/>
            <a:ext cx="80875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แนวทางการบังคับใช้กฎหมายตามพระราชบัญญัติโรคติดต่อ พ.ศ. 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2558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b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กรณีโรคติดเชื้อ</a:t>
            </a:r>
            <a:r>
              <a:rPr lang="th-TH" sz="32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ไวรัส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โคโรนา 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19 หรือโรคโควิด 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19</a:t>
            </a:r>
            <a:endParaRPr lang="th-TH" sz="3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Coronavirus Disease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2019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(COVID-19)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(5 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มีนาคม 2563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endParaRPr lang="th-TH" sz="3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>
              <a:spcAft>
                <a:spcPts val="600"/>
              </a:spcAft>
            </a:pPr>
            <a:endParaRPr lang="th-TH" sz="32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0" name="รูปภาพ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99" y="92365"/>
            <a:ext cx="1543281" cy="154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C14C397E-4C69-43A8-A40F-228A4B5E3AE1}"/>
              </a:ext>
            </a:extLst>
          </p:cNvPr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20" name="สี่เหลี่ยมผืนผ้า 8">
              <a:extLst>
                <a:ext uri="{FF2B5EF4-FFF2-40B4-BE49-F238E27FC236}">
                  <a16:creationId xmlns:a16="http://schemas.microsoft.com/office/drawing/2014/main" id="{D297CC93-F291-46DB-AF63-1366B4C32B74}"/>
                </a:ext>
              </a:extLst>
            </p:cNvPr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1" name="รูปภาพ 7">
              <a:extLst>
                <a:ext uri="{FF2B5EF4-FFF2-40B4-BE49-F238E27FC236}">
                  <a16:creationId xmlns:a16="http://schemas.microsoft.com/office/drawing/2014/main" id="{12314C40-2074-4CE8-A860-48C1FF5F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>
            <a:noAutofit/>
          </a:bodyPr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10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836" y="224553"/>
            <a:ext cx="8511629" cy="4128911"/>
            <a:chOff x="341438" y="186415"/>
            <a:chExt cx="8511629" cy="4128911"/>
          </a:xfrm>
        </p:grpSpPr>
        <p:sp>
          <p:nvSpPr>
            <p:cNvPr id="6" name="สี่เหลี่ยมผืนผ้า 10"/>
            <p:cNvSpPr/>
            <p:nvPr/>
          </p:nvSpPr>
          <p:spPr>
            <a:xfrm>
              <a:off x="1652266" y="197615"/>
              <a:ext cx="7200800" cy="67055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87313" algn="ctr"/>
              <a:r>
                <a:rPr lang="th-TH" sz="20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ผู้ว่าราชการจังหวัด/กทม.</a:t>
              </a:r>
              <a:br>
                <a:rPr lang="th-TH" sz="20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th-TH" sz="20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โดยความเห็นชอบ</a:t>
              </a:r>
              <a:r>
                <a:rPr lang="th-TH" sz="20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ของคณะกรรมการโรคติดต่อจังหวัด/กทม.</a:t>
              </a:r>
            </a:p>
          </p:txBody>
        </p:sp>
        <p:sp>
          <p:nvSpPr>
            <p:cNvPr id="7" name="สี่เหลี่ยมผืนผ้า 12"/>
            <p:cNvSpPr/>
            <p:nvPr/>
          </p:nvSpPr>
          <p:spPr>
            <a:xfrm>
              <a:off x="341438" y="1437058"/>
              <a:ext cx="5415284" cy="287826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87313">
                <a:lnSpc>
                  <a:spcPct val="90000"/>
                </a:lnSpc>
              </a:pPr>
              <a:r>
                <a:rPr lang="th-TH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สั่งปิด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ตลาด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สถานที่ประกอบ/จำหน่ายอาหาร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สถานที่ผลิต/จำหน่ายเครื่องดื่ม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โรงงาน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สถานที่ชุมนุมชน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โรงมหรสพ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สถานศึกษา</a:t>
              </a:r>
            </a:p>
            <a:p>
              <a:pPr marL="361950" indent="-274638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สถานที่อื่นใด</a:t>
              </a:r>
            </a:p>
          </p:txBody>
        </p:sp>
        <p:sp>
          <p:nvSpPr>
            <p:cNvPr id="8" name="สี่เหลี่ยมผืนผ้า 15"/>
            <p:cNvSpPr/>
            <p:nvPr/>
          </p:nvSpPr>
          <p:spPr>
            <a:xfrm>
              <a:off x="5756721" y="3329983"/>
              <a:ext cx="3096345" cy="98534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87313">
                <a:lnSpc>
                  <a:spcPct val="90000"/>
                </a:lnSpc>
              </a:pPr>
              <a:r>
                <a:rPr lang="th-TH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สั่งให้ผู้ที่เป็น/สงสัยว่าเป็น </a:t>
              </a:r>
              <a:br>
                <a:rPr lang="en-US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en-US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COVID-</a:t>
              </a:r>
              <a:r>
                <a:rPr lang="en-US" sz="22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19</a:t>
              </a:r>
              <a:r>
                <a:rPr lang="en-US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 </a:t>
              </a:r>
              <a:r>
                <a:rPr lang="th-TH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หยุดประกอบอาชีพ</a:t>
              </a:r>
              <a:br>
                <a:rPr lang="th-TH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th-TH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เป็นการชั่วคราว</a:t>
              </a:r>
            </a:p>
          </p:txBody>
        </p:sp>
        <p:sp>
          <p:nvSpPr>
            <p:cNvPr id="12" name="สี่เหลี่ยมผืนผ้า 17"/>
            <p:cNvSpPr/>
            <p:nvPr/>
          </p:nvSpPr>
          <p:spPr>
            <a:xfrm>
              <a:off x="5756722" y="1441387"/>
              <a:ext cx="3096345" cy="187677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th-TH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สั่งห้ามผู้ที่เป็น/สงสัยว่าเป็น</a:t>
              </a:r>
              <a:br>
                <a:rPr lang="th-TH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en-US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COVID-</a:t>
              </a:r>
              <a:r>
                <a:rPr lang="en-US" sz="22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19 </a:t>
              </a:r>
              <a:r>
                <a:rPr lang="th-TH" sz="22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เข้าไปใน</a:t>
              </a:r>
            </a:p>
            <a:p>
              <a:pPr marL="430213" indent="-34290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สถานที่ชุมนุมชน</a:t>
              </a:r>
            </a:p>
            <a:p>
              <a:pPr marL="430213" indent="-34290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โรงมหรสพ</a:t>
              </a:r>
            </a:p>
            <a:p>
              <a:pPr marL="430213" indent="-34290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สถานศึกษา</a:t>
              </a:r>
            </a:p>
            <a:p>
              <a:pPr marL="430213" indent="-34290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สถานที่อื่นใด</a:t>
              </a:r>
            </a:p>
          </p:txBody>
        </p:sp>
        <p:sp>
          <p:nvSpPr>
            <p:cNvPr id="13" name="สี่เหลี่ยมผืนผ้า 18"/>
            <p:cNvSpPr/>
            <p:nvPr/>
          </p:nvSpPr>
          <p:spPr>
            <a:xfrm>
              <a:off x="341438" y="186415"/>
              <a:ext cx="1238820" cy="6910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th-TH" b="1" dirty="0">
                  <a:solidFill>
                    <a:srgbClr val="000099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มาตรา 35 </a:t>
              </a:r>
            </a:p>
          </p:txBody>
        </p:sp>
        <p:sp>
          <p:nvSpPr>
            <p:cNvPr id="15" name="สี่เหลี่ยมผืนผ้า 21"/>
            <p:cNvSpPr/>
            <p:nvPr/>
          </p:nvSpPr>
          <p:spPr>
            <a:xfrm>
              <a:off x="341438" y="927856"/>
              <a:ext cx="8511629" cy="5092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th-TH" b="1" dirty="0">
                  <a:solidFill>
                    <a:schemeClr val="dk1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กรณีมีเหตุจำเป็นเร่งด่วน</a:t>
              </a:r>
            </a:p>
          </p:txBody>
        </p:sp>
      </p:grpSp>
      <p:sp>
        <p:nvSpPr>
          <p:cNvPr id="17" name="Rectangle 4">
            <a:extLst>
              <a:ext uri="{FF2B5EF4-FFF2-40B4-BE49-F238E27FC236}">
                <a16:creationId xmlns:a16="http://schemas.microsoft.com/office/drawing/2014/main" id="{0A5519D1-6BFE-4A5F-A7B4-195E7AD7F799}"/>
              </a:ext>
            </a:extLst>
          </p:cNvPr>
          <p:cNvSpPr/>
          <p:nvPr/>
        </p:nvSpPr>
        <p:spPr>
          <a:xfrm>
            <a:off x="2518912" y="4405697"/>
            <a:ext cx="3906180" cy="666559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th-TH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ฝ่าฝืน มีโทษจำคุกไม่เกิน 1 ปี </a:t>
            </a:r>
          </a:p>
          <a:p>
            <a:pPr marL="628650" indent="-628650" algn="ctr"/>
            <a:r>
              <a:rPr lang="th-TH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ปรับไม่เกิน 100</a:t>
            </a:r>
            <a:r>
              <a:rPr lang="en-GB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หรือทั้งจำทั้งปรับ 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FC82513-EE4B-49C3-989E-CBF158009CE9}"/>
              </a:ext>
            </a:extLst>
          </p:cNvPr>
          <p:cNvSpPr/>
          <p:nvPr/>
        </p:nvSpPr>
        <p:spPr>
          <a:xfrm>
            <a:off x="3275856" y="2952447"/>
            <a:ext cx="2016224" cy="93709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en-US" sz="2400" b="1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“</a:t>
            </a:r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ไว้เป็นการชั่วคราว</a:t>
            </a:r>
            <a:r>
              <a:rPr lang="en-US" sz="2400" b="1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”</a:t>
            </a:r>
            <a:endParaRPr lang="th-TH" sz="2400" b="1" kern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87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11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82216" y="1313974"/>
            <a:ext cx="7979568" cy="2121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685800" hangingPunct="0"/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มาตรการทางกฎหมาย</a:t>
            </a:r>
          </a:p>
          <a:p>
            <a:pPr algn="ctr" defTabSz="685800" hangingPunct="0"/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ในการเฝ้าระวัง ป้องกัน และควบคุมโรค</a:t>
            </a:r>
            <a:b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นอกราชอาณาจักร</a:t>
            </a:r>
          </a:p>
        </p:txBody>
      </p:sp>
    </p:spTree>
    <p:extLst>
      <p:ext uri="{BB962C8B-B14F-4D97-AF65-F5344CB8AC3E}">
        <p14:creationId xmlns:p14="http://schemas.microsoft.com/office/powerpoint/2010/main" val="154975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12</a:t>
            </a:fld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12"/>
          <p:cNvSpPr/>
          <p:nvPr/>
        </p:nvSpPr>
        <p:spPr>
          <a:xfrm>
            <a:off x="204348" y="1719686"/>
            <a:ext cx="8590717" cy="25476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th-TH" sz="2000" b="1" spc="-10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1. ให้เจ้าของ/ผู้ควบคุมพาหนะแจ้งกำหนดวัน เวลา และสถานที่ที่พาหนะนั้น ๆ จะเข้ามาถึงด่านฯ</a:t>
            </a:r>
          </a:p>
          <a:p>
            <a:r>
              <a:rPr lang="th-TH" sz="2000" b="1" spc="-10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 ให้เจ้าของ/ผู้ควบคุมพาหนะที่เข้ามาในราชอาณาจักรยื่นเอกสารต่อ </a:t>
            </a:r>
            <a:r>
              <a:rPr lang="th-TH" sz="2000" b="1" spc="-10" dirty="0" err="1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จพต</a:t>
            </a:r>
            <a:r>
              <a:rPr lang="th-TH" sz="2000" b="1" spc="-10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ประจำด่านฯ</a:t>
            </a:r>
          </a:p>
          <a:p>
            <a:r>
              <a:rPr lang="th-TH" sz="2000" b="1" spc="-10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 ห้ามผู้ใดเข้าไปในหรือออกจากพาหนะที่เดินทางเข้ามาในราชอาณาจักรซึ่งยังไม่ได้รับการตรวจจาก </a:t>
            </a:r>
            <a:r>
              <a:rPr lang="th-TH" sz="2000" b="1" spc="-10" dirty="0" err="1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จพ</a:t>
            </a:r>
            <a:r>
              <a:rPr lang="th-TH" sz="2000" b="1" spc="-10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ต. ประจำด่านฯ</a:t>
            </a:r>
          </a:p>
          <a:p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th-TH" sz="2000" b="1" spc="-10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หรือนำพาหนะอื่นใดเข้าเทียบพาหนะนั้น เว้นแต่ได้รับอนุญาต</a:t>
            </a:r>
          </a:p>
          <a:p>
            <a:r>
              <a:rPr lang="th-TH" sz="2000" b="1" spc="-10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4. เข้าไปในพาหนะและตรวจผู้เดินทาง/สิ่งของ/สัตว์ที่มากับพาหนะ/</a:t>
            </a:r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ตรวจตราและควบคุมให้เจ้าของ/ผู้ควบคุมพาหนะแก้ไข</a:t>
            </a:r>
          </a:p>
          <a:p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การสุขาภิบาลของพาหนะให้ถูกสุขลักษณะ/กำจัดสิ่งอันอาจเป็นอันตรายต่อสุขภาพในพาหนะ</a:t>
            </a:r>
          </a:p>
          <a:p>
            <a:pPr marL="0" lvl="1"/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5. ห้ามเจ้าของ/ผู้ควบคุมพาหนะนำผู้เดินทางซึ่งไม่ได้รับการสร้างเสริมภูมิคุ้มกันโรคตามที่รัฐมนตรีประกาศกำหนด</a:t>
            </a:r>
            <a:b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โดยคำแนะนำของคณะกรรมการโรคติดต่อแห่งชาติเข้ามาในราชอาณาจักร</a:t>
            </a:r>
          </a:p>
        </p:txBody>
      </p:sp>
      <p:sp>
        <p:nvSpPr>
          <p:cNvPr id="8" name="สี่เหลี่ยมผืนผ้า 18"/>
          <p:cNvSpPr/>
          <p:nvPr/>
        </p:nvSpPr>
        <p:spPr>
          <a:xfrm>
            <a:off x="204348" y="123478"/>
            <a:ext cx="1424752" cy="753798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มาตรา 39 </a:t>
            </a:r>
          </a:p>
        </p:txBody>
      </p:sp>
      <p:sp>
        <p:nvSpPr>
          <p:cNvPr id="12" name="สี่เหลี่ยมผืนผ้า 22"/>
          <p:cNvSpPr/>
          <p:nvPr/>
        </p:nvSpPr>
        <p:spPr>
          <a:xfrm>
            <a:off x="204348" y="947268"/>
            <a:ext cx="8661492" cy="575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h-TH" sz="22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เจ้าพนักงานควบคุมโรคติดต่อประจำด่านควบคุมโรคติดต่อระหว่างประเทศ</a:t>
            </a:r>
          </a:p>
        </p:txBody>
      </p:sp>
      <p:sp>
        <p:nvSpPr>
          <p:cNvPr id="13" name="สี่เหลี่ยมผืนผ้า 9"/>
          <p:cNvSpPr/>
          <p:nvPr/>
        </p:nvSpPr>
        <p:spPr>
          <a:xfrm>
            <a:off x="1685761" y="123478"/>
            <a:ext cx="7180079" cy="760463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lvl="1"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เมื่อมีเหตุอันสมควรหรือมีเหตุสงสัยว่าพาหนะมาจากท้องที่หรือเมืองท่าใด</a:t>
            </a:r>
            <a:b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นอกราชอาณาจักรที่มีการระบาดของ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" name="Right Arrow 1"/>
          <p:cNvSpPr/>
          <p:nvPr/>
        </p:nvSpPr>
        <p:spPr>
          <a:xfrm rot="5400000">
            <a:off x="4571519" y="1169369"/>
            <a:ext cx="188593" cy="90771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077" y="4278227"/>
            <a:ext cx="75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ทั้งกรณีประกาศ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th-TH" sz="2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ยังมิได้ประกาศให้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ท้องที่หรือเมืองท่าใดนอกราชอาณาจักรเป็นเขตติดโรค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38CAFE4C-66B5-4920-B527-00ADD78EEE70}"/>
              </a:ext>
            </a:extLst>
          </p:cNvPr>
          <p:cNvSpPr/>
          <p:nvPr/>
        </p:nvSpPr>
        <p:spPr>
          <a:xfrm>
            <a:off x="2699793" y="4585027"/>
            <a:ext cx="3509884" cy="487924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th-TH" sz="24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ฝ่าฝืน มีโทษ</a:t>
            </a:r>
            <a:r>
              <a:rPr lang="th-TH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ปรับไม่เกิน </a:t>
            </a:r>
            <a:r>
              <a:rPr lang="en-GB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20,000 </a:t>
            </a:r>
            <a:r>
              <a:rPr lang="th-TH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107875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13</a:t>
            </a:fld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>
          <a:xfrm rot="5400000">
            <a:off x="4058806" y="1466179"/>
            <a:ext cx="207452" cy="907711"/>
          </a:xfrm>
          <a:prstGeom prst="rightArrow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2"/>
          <p:cNvSpPr/>
          <p:nvPr/>
        </p:nvSpPr>
        <p:spPr>
          <a:xfrm>
            <a:off x="222453" y="2052328"/>
            <a:ext cx="6107864" cy="21798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1. กำจัดความติดโรค เพื่อป้องกันและควบคุมการแพร่ของโรค</a:t>
            </a:r>
          </a:p>
          <a:p>
            <a:pPr marL="0" lvl="1"/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 จัดให้พาหนะจอดอยู่ ณ สถานที่ที่กำหนดให้</a:t>
            </a:r>
          </a:p>
          <a:p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 ให้ผู้เดินทางซึ่งมากับพาหนะนั้นรับการตรวจในทางแพทย์ ให้แยกกัก/กักกัน/</a:t>
            </a:r>
            <a:b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คุมไว้สังเกต/รับการสร้างเสริมภูมิคุ้มกันโรค ณ สถานที่และระยะเวลาที่กำหนด</a:t>
            </a:r>
          </a:p>
          <a:p>
            <a:pPr marL="0" lvl="1"/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4. ห้ามผู้ใดเข้าไปในหรือออกจากพาหนะหรือที่เอกเทศ</a:t>
            </a:r>
          </a:p>
          <a:p>
            <a:pPr marL="0" lvl="1"/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5. ห้ามผู้ใดนำวัตถุ/สิ่งของ/เครื่องใช้ที่เป็นหรือมีเหตุสงสัยว่าเป็นสิ่งติดโรคเข้าไปใน</a:t>
            </a:r>
            <a:b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0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หรือออกจากพาหนะ</a:t>
            </a:r>
          </a:p>
        </p:txBody>
      </p:sp>
      <p:sp>
        <p:nvSpPr>
          <p:cNvPr id="15" name="สี่เหลี่ยมผืนผ้า 18"/>
          <p:cNvSpPr/>
          <p:nvPr/>
        </p:nvSpPr>
        <p:spPr>
          <a:xfrm>
            <a:off x="179512" y="123478"/>
            <a:ext cx="2185875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3600" b="1" dirty="0">
              <a:solidFill>
                <a:srgbClr val="000099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มาตรา 40</a:t>
            </a:r>
          </a:p>
          <a:p>
            <a:pPr algn="ctr"/>
            <a:endParaRPr lang="th-TH" sz="3600" b="1" dirty="0">
              <a:solidFill>
                <a:srgbClr val="000099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22"/>
          <p:cNvSpPr/>
          <p:nvPr/>
        </p:nvSpPr>
        <p:spPr>
          <a:xfrm>
            <a:off x="222453" y="851409"/>
            <a:ext cx="8297325" cy="98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th-TH" sz="20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จพต</a:t>
            </a:r>
            <a:r>
              <a:rPr lang="th-TH" sz="20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</a:t>
            </a:r>
            <a:r>
              <a:rPr lang="th-TH" sz="20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ประจำด่านควบคุมโรคติดต่อระหว่างประเทศ มีอำนาจ</a:t>
            </a:r>
          </a:p>
          <a:p>
            <a:pPr marL="180975" indent="-180975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th-TH" sz="20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ดำเนินการเอง</a:t>
            </a:r>
          </a:p>
          <a:p>
            <a:pPr marL="180975" indent="-180975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th-TH" sz="20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ออกคำสั่งเป็นหนังสือให้เจ้าของ/ผู้ควบคุมพาหนะดำเนินการ</a:t>
            </a:r>
          </a:p>
        </p:txBody>
      </p:sp>
      <p:sp>
        <p:nvSpPr>
          <p:cNvPr id="17" name="สี่เหลี่ยมผืนผ้า 9"/>
          <p:cNvSpPr/>
          <p:nvPr/>
        </p:nvSpPr>
        <p:spPr>
          <a:xfrm>
            <a:off x="2411760" y="136028"/>
            <a:ext cx="6108019" cy="648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เมื่อรัฐมนตรีโดยคำแนะนำของคณะกรรมการด้านวิชาการ (มาตรา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8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 </a:t>
            </a:r>
            <a:b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ประกาศให้ท้องที่หรือเมืองท่าใดนอกราชอาณาจักรเป็นเขตติดโรค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COVID-19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4208" y="2251378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ยกเลิกได้</a:t>
            </a:r>
            <a:b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เมื่อสภาวการณ์</a:t>
            </a:r>
            <a:b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ของโรคนั้นสงบลงหรือกรณีมีเหตุอันสมควร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FD0725F-A909-4E58-8E6A-80FCE27B3067}"/>
              </a:ext>
            </a:extLst>
          </p:cNvPr>
          <p:cNvSpPr/>
          <p:nvPr/>
        </p:nvSpPr>
        <p:spPr>
          <a:xfrm>
            <a:off x="755576" y="4299942"/>
            <a:ext cx="6444716" cy="738368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th-TH" sz="24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ฝ่าฝืน มีโทษตั้งแต่ </a:t>
            </a:r>
            <a:r>
              <a:rPr lang="th-TH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ปรับไม่เกิน </a:t>
            </a:r>
            <a:r>
              <a:rPr lang="en-GB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20,000 </a:t>
            </a:r>
            <a:r>
              <a:rPr lang="th-TH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จนถึงจำคุกไม่เกิน 2 ปี</a:t>
            </a:r>
          </a:p>
          <a:p>
            <a:pPr marL="628650" indent="-628650" algn="ctr"/>
            <a:r>
              <a:rPr lang="th-TH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ปรับไม่เกิน 500</a:t>
            </a:r>
            <a:r>
              <a:rPr lang="en-GB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4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หรือทั้งจำทั้งปรับ</a:t>
            </a:r>
          </a:p>
        </p:txBody>
      </p:sp>
    </p:spTree>
    <p:extLst>
      <p:ext uri="{BB962C8B-B14F-4D97-AF65-F5344CB8AC3E}">
        <p14:creationId xmlns:p14="http://schemas.microsoft.com/office/powerpoint/2010/main" val="251451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14</a:t>
            </a:fld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14" name="สี่เหลี่ยมผืนผ้า 12"/>
          <p:cNvSpPr/>
          <p:nvPr/>
        </p:nvSpPr>
        <p:spPr>
          <a:xfrm>
            <a:off x="251520" y="1203598"/>
            <a:ext cx="8315313" cy="20882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th-TH" sz="22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1. </a:t>
            </a:r>
            <a:r>
              <a:rPr lang="th-TH" sz="2200" b="1" spc="-1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ต้องเป็นผู้ออกค่าใช้จ่ายในการขนส่งผู้เดินทางซึ่งมากับพาหนะนั้น </a:t>
            </a:r>
            <a:r>
              <a:rPr lang="th-TH" sz="22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เพื่อแยกกัก กักกัน คุมไว้สังเกต หรือ</a:t>
            </a:r>
          </a:p>
          <a:p>
            <a:pPr>
              <a:spcBef>
                <a:spcPts val="600"/>
              </a:spcBef>
            </a:pPr>
            <a:r>
              <a:rPr lang="th-TH" sz="22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รับการสร้างเสริมภูมิคุ้มกันโรค ตลอดทั้งออกค่าใช้จ่ายในการเลี้ยงดู การรักษาพยาบาล การป้องกันและ</a:t>
            </a:r>
          </a:p>
          <a:p>
            <a:pPr>
              <a:spcBef>
                <a:spcPts val="600"/>
              </a:spcBef>
            </a:pPr>
            <a:r>
              <a:rPr lang="th-TH" sz="22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ควบคุมโรคติดต่อระหว่างประเทศตามมาตรา ๔๐ และค่าใช้จ่ายอื่น ๆ ที่เกี่ยวข้อง</a:t>
            </a:r>
          </a:p>
          <a:p>
            <a:pPr>
              <a:spcBef>
                <a:spcPts val="600"/>
              </a:spcBef>
            </a:pPr>
            <a:r>
              <a:rPr lang="th-TH" sz="22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 </a:t>
            </a:r>
            <a:r>
              <a:rPr lang="th-TH" sz="2200" b="1" spc="-1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การกำหนดค่าใช้จ่ายที่เกิดจากการดำเนินการตามข้อ 1 ให้เป็นไปตามหลักเกณฑ์ วิธีการ และเงื่อนไข</a:t>
            </a:r>
            <a:br>
              <a:rPr lang="th-TH" sz="2200" b="1" spc="-1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200" b="1" spc="-10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</a:t>
            </a:r>
            <a:r>
              <a:rPr lang="th-TH" sz="2200" b="1" spc="-1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ที่รัฐมนตรีประกาศกำหนดโดยความเห็นชอบของคณะกรรมการโรคติดต่อแห่งชาติ</a:t>
            </a:r>
          </a:p>
        </p:txBody>
      </p:sp>
      <p:sp>
        <p:nvSpPr>
          <p:cNvPr id="15" name="สี่เหลี่ยมผืนผ้า 18"/>
          <p:cNvSpPr/>
          <p:nvPr/>
        </p:nvSpPr>
        <p:spPr>
          <a:xfrm>
            <a:off x="251520" y="339502"/>
            <a:ext cx="1969851" cy="730749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3600" b="1" dirty="0">
              <a:solidFill>
                <a:srgbClr val="000099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มาตรา 41</a:t>
            </a:r>
          </a:p>
          <a:p>
            <a:pPr algn="ctr"/>
            <a:endParaRPr lang="th-TH" sz="3600" b="1" dirty="0">
              <a:solidFill>
                <a:srgbClr val="000099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8">
            <a:extLst>
              <a:ext uri="{FF2B5EF4-FFF2-40B4-BE49-F238E27FC236}">
                <a16:creationId xmlns:a16="http://schemas.microsoft.com/office/drawing/2014/main" id="{925A4B49-65CF-47F6-A773-9D9F8F131B70}"/>
              </a:ext>
            </a:extLst>
          </p:cNvPr>
          <p:cNvSpPr/>
          <p:nvPr/>
        </p:nvSpPr>
        <p:spPr>
          <a:xfrm>
            <a:off x="2411761" y="307362"/>
            <a:ext cx="6155072" cy="730749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h-TH" b="1" spc="-10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เจ้าของ หรือ ผู้ควบคุมพาหนะ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23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15</a:t>
            </a:fld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>
          <a:xfrm>
            <a:off x="2708071" y="1660326"/>
            <a:ext cx="495777" cy="90771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8"/>
          <p:cNvSpPr/>
          <p:nvPr/>
        </p:nvSpPr>
        <p:spPr>
          <a:xfrm>
            <a:off x="179512" y="195486"/>
            <a:ext cx="2438705" cy="864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3600" b="1" dirty="0">
              <a:solidFill>
                <a:srgbClr val="000099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มาตรา 42</a:t>
            </a:r>
          </a:p>
          <a:p>
            <a:pPr algn="ctr"/>
            <a:endParaRPr lang="th-TH" sz="3600" b="1" dirty="0">
              <a:solidFill>
                <a:srgbClr val="000099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2"/>
          <p:cNvSpPr/>
          <p:nvPr/>
        </p:nvSpPr>
        <p:spPr>
          <a:xfrm>
            <a:off x="3347864" y="1208485"/>
            <a:ext cx="5328592" cy="176913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ถูกแยกกัก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ถูกกักกัน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ถูกคุมไว้สังเกต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ได้รับการสร้างเสริมภูมิคุ้มกันโรค</a:t>
            </a:r>
          </a:p>
        </p:txBody>
      </p:sp>
      <p:sp>
        <p:nvSpPr>
          <p:cNvPr id="13" name="สี่เหลี่ยมผืนผ้า 22"/>
          <p:cNvSpPr/>
          <p:nvPr/>
        </p:nvSpPr>
        <p:spPr>
          <a:xfrm>
            <a:off x="179512" y="1203598"/>
            <a:ext cx="2455840" cy="17677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th-TH" sz="2400" b="1" dirty="0" err="1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จพต</a:t>
            </a:r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ประจำด่านควบคุมโรคติดต่อ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</a:t>
            </a:r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ะหว่างประเทศ</a:t>
            </a:r>
          </a:p>
          <a:p>
            <a:pPr algn="ctr">
              <a:lnSpc>
                <a:spcPct val="90000"/>
              </a:lnSpc>
            </a:pPr>
            <a:r>
              <a:rPr lang="th-TH" sz="24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มีอำนาจสั่งให้บุคคลดังกล่าว</a:t>
            </a:r>
          </a:p>
        </p:txBody>
      </p:sp>
      <p:sp>
        <p:nvSpPr>
          <p:cNvPr id="16" name="สี่เหลี่ยมผืนผ้า 9"/>
          <p:cNvSpPr/>
          <p:nvPr/>
        </p:nvSpPr>
        <p:spPr>
          <a:xfrm>
            <a:off x="3347864" y="195486"/>
            <a:ext cx="5328592" cy="864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ในกรณีที่พบว่า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ผู้เดินทาง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เป็นหรือมีเหตุอันควรสงสัย        ว่าเป็น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COVID-19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หรือเป็นพาหะนำโรค</a:t>
            </a:r>
          </a:p>
        </p:txBody>
      </p:sp>
      <p:sp>
        <p:nvSpPr>
          <p:cNvPr id="14" name="สี่เหลี่ยมผืนผ้า 12">
            <a:extLst>
              <a:ext uri="{FF2B5EF4-FFF2-40B4-BE49-F238E27FC236}">
                <a16:creationId xmlns:a16="http://schemas.microsoft.com/office/drawing/2014/main" id="{35EC6058-6F67-4235-A088-DCB3B61041E9}"/>
              </a:ext>
            </a:extLst>
          </p:cNvPr>
          <p:cNvSpPr/>
          <p:nvPr/>
        </p:nvSpPr>
        <p:spPr>
          <a:xfrm>
            <a:off x="611560" y="3126508"/>
            <a:ext cx="7632848" cy="13174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lvl="1" algn="ctr"/>
            <a:r>
              <a:rPr lang="en-US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ค่าใช้จ่ายที่เกิดขึ้นจากการดำเนินการของเจ้าพนักงานควบคุมโรคติดต่อ</a:t>
            </a:r>
            <a:b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ประจำด่านฯ ให้ผู้เดินทางเป็นผู้รับผิดชอบตามหลักเกณฑ์ วิธีการ และเงื่อนไข</a:t>
            </a:r>
            <a:b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ที่รัฐมนตรีประกาศกำหนดโดยความเห็นชอบของคณะกรรมการโรคติดต่อแห่งชาติ</a:t>
            </a:r>
            <a:r>
              <a:rPr lang="en-US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2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151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16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79612" y="1478230"/>
            <a:ext cx="6984776" cy="1525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685800" hangingPunct="0"/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อำนาจของเจ้าพนักงานควบคุมโรคติดต่อ</a:t>
            </a:r>
          </a:p>
        </p:txBody>
      </p:sp>
    </p:spTree>
    <p:extLst>
      <p:ext uri="{BB962C8B-B14F-4D97-AF65-F5344CB8AC3E}">
        <p14:creationId xmlns:p14="http://schemas.microsoft.com/office/powerpoint/2010/main" val="392018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17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69841" y="904308"/>
            <a:ext cx="6895999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(1)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มีหนังสือเรียก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บุคคลใด ๆ มาให้ถ้อยคำหรือแจ้งข้อเท็จจริงหรือทำคำชี้แจงเป็นหนังสือ หรือให้ส่งเอกสารหรือหลักฐานใด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เพื่อตรวจสอบหรือเพื่อใช้ประกอบการพิจารณา</a:t>
            </a:r>
          </a:p>
          <a:p>
            <a:pPr algn="thaiDist">
              <a:tabLst>
                <a:tab pos="36195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(2)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เข้าไปในพาหนะ อาคาร หรือสถานที่ใด ๆ 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ในเวลาระหว่างพระอาทิตย์ขึ้นและ             พระอาทิตย์ตก หรือในเวลาทำการของอาคารหรือสถานที่นั้น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เพื่อตรวจสอบหรือควบคุม</a:t>
            </a: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ให้เป็นไปตามพระราชบัญญัตินี้ และหากยังดำเนินการไม่แล้วเสร็จในเวลาดังกล่าวให้สามารถดำเนินการต่อไปได้จนกว่าจะแล้วเสร็จ</a:t>
            </a:r>
          </a:p>
          <a:p>
            <a:pPr algn="thaiDist">
              <a:tabLst>
                <a:tab pos="36195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การดำเนินการตาม (2) ให้เป็นไปตามประกาศกรมควบคุมโรค เรื่อง หลักเกณฑ์ วิธีการ </a:t>
            </a:r>
            <a:b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และเงื่อนไขในการเข้าไปในพาหนะ อาคาร หรือสถานที่ใดของเจ้าพนักงานควบคุมโรคติดต่อ </a:t>
            </a:r>
            <a:b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2560 (มีผลใช้บังคับ 28 ธันวาคม 2560)</a:t>
            </a:r>
          </a:p>
          <a:p>
            <a:pPr algn="thaiDist">
              <a:tabLst>
                <a:tab pos="36195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ในการปฏิบัติหน้าที่ของเจ้าพนักงานควบคุมโรคติดต่อตาม (2) ให้บุคคลที่เกี่ยวข้องอำนวยความสะดวกตามสมควร</a:t>
            </a:r>
          </a:p>
        </p:txBody>
      </p:sp>
      <p:sp>
        <p:nvSpPr>
          <p:cNvPr id="7" name="สี่เหลี่ยมผืนผ้า 14"/>
          <p:cNvSpPr/>
          <p:nvPr/>
        </p:nvSpPr>
        <p:spPr>
          <a:xfrm>
            <a:off x="253404" y="298713"/>
            <a:ext cx="8637192" cy="539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685800" hangingPunct="0"/>
            <a: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หน้าที่และอำนาจของเจ้าพนักงานควบคุมโรคติดต่อ</a:t>
            </a:r>
          </a:p>
        </p:txBody>
      </p:sp>
      <p:sp>
        <p:nvSpPr>
          <p:cNvPr id="8" name="สี่เหลี่ยมผืนผ้า 16"/>
          <p:cNvSpPr/>
          <p:nvPr/>
        </p:nvSpPr>
        <p:spPr>
          <a:xfrm>
            <a:off x="236970" y="1688213"/>
            <a:ext cx="1598728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เจ้าพนักงานควบคุมโรคติดต่อ มีอำนาจ</a:t>
            </a:r>
          </a:p>
        </p:txBody>
      </p:sp>
      <p:sp>
        <p:nvSpPr>
          <p:cNvPr id="12" name="สี่เหลี่ยมผืนผ้า 17"/>
          <p:cNvSpPr/>
          <p:nvPr/>
        </p:nvSpPr>
        <p:spPr>
          <a:xfrm>
            <a:off x="240706" y="904308"/>
            <a:ext cx="1594992" cy="6673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lvl="0" algn="ctr"/>
            <a:endParaRPr lang="th-TH" sz="1100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45</a:t>
            </a:r>
          </a:p>
          <a:p>
            <a:pPr lvl="0" algn="ctr"/>
            <a:endParaRPr lang="th-TH" sz="1400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048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18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803998"/>
            <a:ext cx="9144000" cy="343832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4643454"/>
              <a:ext cx="1296144" cy="504376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343275" y="32579"/>
            <a:ext cx="276295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</a:t>
            </a:r>
          </a:p>
        </p:txBody>
      </p:sp>
      <p:graphicFrame>
        <p:nvGraphicFramePr>
          <p:cNvPr id="8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1" y="522679"/>
          <a:ext cx="9144000" cy="46208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3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ระวางโทษ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66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ไม่แจ้งว่าพบผู้ที่เป็น/มีเหตุอันควรสงสัยว่าเป็นโรคตามหลักเกณฑ์และวิธีการแจ้ง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มาตรา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 บาท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157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นำผู้ที่เป็น/มีเหตุสงสัยว่าเป็นโรค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ผู้สัมผัส/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พาหะ มารับการตรวจ/การชันสูตร/แยกกัก/กักกัน/คุมไว้สังเกต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34 (1))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ไม่นำผู้ที่มีความเสี่ยงมารับการสร้างเสริมภูมิคุ้มกันโรค (มาตรา 34 (2))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เจ้าของ/ผู้ครอบครอง/ผู้พักอาศัยในบ้าน โรงเรือน สถานที่ หรือพาหนะ ไม่กำจัดสัตว์ แมลง ตัวอ่อนของแมลง (มาตรา 34 (5))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กระทำการ/ดำเนินการซึ่งอาจก่อให้เกิดสภาวะไม่ถูกสุขลักษณะ (มาตรา 34 (6))</a:t>
                      </a:r>
                    </a:p>
                  </a:txBody>
                  <a:tcPr marL="29573" marR="295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9431" marR="39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065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ไม่แจ้งกำหนดวัน เวลา และสถานที่ที่พาหนะจะเข้ามาที่ด่านฯ และไม่ยื่นเอกสารต่อ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เจ้าพนักงานควบคุมโรคติดต่อประจำด่านฯ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39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)+(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  <a:endParaRPr lang="th-TH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เข้าไปในหรือออกจากพาหนะที่เดินทางเข้ามาในราชอาณาจักรซึ่งยังไม่ได้รับการตรวจ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นำพาหนะอื่นเข้าเทียบพาหนะนั้น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โดยไม่ได้รับอนุญาตจากเจ้าพนักงานควบคุมโรคติดต่อประจำด่านฯ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39 (3))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ไม่อำนวยความสะดวกแก่เจ้าพนักงานควบคุมโรคติดต่อในการ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รวจผู้เดินทาง/สิ่งของ/สัตว์ที่มากับพาหนะ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39 (4))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นำวัตถุ สิ่งของ หรือเครื่องใช้ที่เป็นหรือมีเหตุสงสัยว่าเป็นสิ่งติดโรคเข้าไปหรือออกจากพาหนะโดยไม่ได้รับอนุญาตจาก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เจ้าพนักงานควบคุมโรคติดต่อประจำด่านฯ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en-US" sz="18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9431" marR="394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2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19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731990"/>
            <a:ext cx="9144000" cy="411510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298" y="4643454"/>
              <a:ext cx="1167197" cy="504376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201404" y="83922"/>
            <a:ext cx="283845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</a:t>
            </a:r>
          </a:p>
        </p:txBody>
      </p:sp>
      <p:graphicFrame>
        <p:nvGraphicFramePr>
          <p:cNvPr id="8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0" y="664045"/>
          <a:ext cx="9144000" cy="39911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1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ระวางโทษ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47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ไม่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นำศพ/ซากสัตว์ไปรับการตรวจ/จัดการทางการแพทย์ (มาตรา 34 (3))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เจ้าของ/ผู้ครอบครอง/ผู้พักอาศัยในบ้าน โรงเรือน สถานที่ หรือพาหนะไม่กำจัดความติดโรคหรือทำลายสิ่งใด ๆ </a:t>
                      </a:r>
                      <a:b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34 (4))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เข้าไปหรือออกจากที่เอกเทศ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โดยไม่ได้รับอนุญาตจากเจ้าพนักงานควบคุมโรคติดต่อ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(มาตรา 34 (7))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ให้เจ้าพนักงานควบคุมโรคติดต่อเข้าไปในสถานที่หรือพาหนะที่มี/สงสัยว่ามีโรคเกิดขึ้นเพื่อเฝ้าระวัง ป้องกัน </a:t>
                      </a:r>
                      <a:b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และควบคุมมิให้มีการแพร่ของโรค (มาตรา 34 (8))</a:t>
                      </a:r>
                    </a:p>
                  </a:txBody>
                  <a:tcPr marL="29573" marR="29573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จำคุก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ปี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 100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 บาท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หรือทั้งจำทั้งปรับ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508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ขัดคำสั่งผู้ว่าราชการจังหวัด/กทม. ที่สั่งปิดสถานที่ใดๆ/ห้ามผู้ที่เป็นหรือสงสัยว่าเป็นโรคเข้าไปในสถานที่ใด ๆ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หรือประกอบอาชีพเป็นการชั่วคราว (มาตรา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35)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9431" marR="39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748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ไม่นำ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ผู้เดินทางซึ่งมากับพาหนะนั้นรับการตรวจในทางแพทย์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40 (3))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ฝ่าฝืนไม่ให้มีการแยกกัก/กักกัน/คุมไว้สังเกต/รับการสร้างเสริมภูมิคุ้มกันโรค ณ สถานที่และระยะเวลาที่กำหนด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40 (3))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เข้าไปในหรือออกจากพาหนะหรือที่เอกเทศโดยไม่ได้รับอนุญาตจากเจ้าพนักงานควบคุมโรคติดต่อประจำด่านฯ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40 (4))</a:t>
                      </a:r>
                    </a:p>
                  </a:txBody>
                  <a:tcPr marL="29573" marR="29573" marT="0" marB="0"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39431" marR="394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0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9756EF-8A6F-46F4-9D2B-0A14C1F6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478"/>
            <a:ext cx="9144000" cy="5655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ประกาศกระทรวงสาธารณสุข เรื่อง ชื่อและอาการสำคัญของโรคติดต่ออันตราย (ฉบับที่ ๓) พ.ศ. ๒๕๖๓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8448890-E66A-40DD-96BA-1C2FDD40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7DC4-2A47-48BA-8830-AF335F86939E}" type="slidenum">
              <a:rPr lang="th-TH" smtClean="0"/>
              <a:pPr/>
              <a:t>2</a:t>
            </a:fld>
            <a:endParaRPr lang="th-TH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6013383-B761-4254-8F41-65AD906C61FE}"/>
              </a:ext>
            </a:extLst>
          </p:cNvPr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948AD9EC-586C-4435-AAC4-F7ED56FDA329}"/>
                </a:ext>
              </a:extLst>
            </p:cNvPr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9" name="รูปภาพ 7">
              <a:extLst>
                <a:ext uri="{FF2B5EF4-FFF2-40B4-BE49-F238E27FC236}">
                  <a16:creationId xmlns:a16="http://schemas.microsoft.com/office/drawing/2014/main" id="{752BB04B-B84E-42CC-A447-9E98D2B86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11" name="สี่เหลี่ยมผืนผ้า 22">
            <a:extLst>
              <a:ext uri="{FF2B5EF4-FFF2-40B4-BE49-F238E27FC236}">
                <a16:creationId xmlns:a16="http://schemas.microsoft.com/office/drawing/2014/main" id="{19CA7312-B4F4-43C4-8A5D-914947C537FE}"/>
              </a:ext>
            </a:extLst>
          </p:cNvPr>
          <p:cNvSpPr/>
          <p:nvPr/>
        </p:nvSpPr>
        <p:spPr>
          <a:xfrm>
            <a:off x="297629" y="712082"/>
            <a:ext cx="2186139" cy="207403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noAutofit/>
          </a:bodyPr>
          <a:lstStyle/>
          <a:p>
            <a:pPr algn="ctr"/>
            <a:endParaRPr lang="th-TH" sz="20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มีผลใช้บังคับตั้งแต่วันที่ 1 มีนาคม 2563 เป็นต้นไป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B3CF33B2-9BEC-4D9A-9CA0-9B72BA7B2558}"/>
              </a:ext>
            </a:extLst>
          </p:cNvPr>
          <p:cNvSpPr txBox="1">
            <a:spLocks/>
          </p:cNvSpPr>
          <p:nvPr/>
        </p:nvSpPr>
        <p:spPr>
          <a:xfrm>
            <a:off x="6012160" y="697886"/>
            <a:ext cx="2862786" cy="2088231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อาศัยอำนาจตามาตรา 5 วรรคหนึ่ง และมาตรา 6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แห่งพระราชบัญญัติโรคติดต่อ พ.ศ. 2558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รัฐมนตรีว่าการกระทรวงสาธารณสุขโดยคำแนะนำของคณะกรรมการโรคติดต่อแห่งชาติ</a:t>
            </a:r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8617B27C-20A0-4068-8D87-2F487942E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97886"/>
            <a:ext cx="2888075" cy="384184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03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20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803998"/>
            <a:ext cx="9144000" cy="343832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4643454"/>
              <a:ext cx="1296144" cy="504376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343275" y="118380"/>
            <a:ext cx="276295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</a:t>
            </a:r>
          </a:p>
        </p:txBody>
      </p:sp>
      <p:graphicFrame>
        <p:nvGraphicFramePr>
          <p:cNvPr id="8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33508" y="771550"/>
          <a:ext cx="9036495" cy="38920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41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ระวางโทษ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329"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เจ้าของ/ผู้ควบคุมพาหนะไม่จัดให้พาหนะจอดอยู่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ณ สถานที่ที่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เจ้าพนักงานควบคุมโรคติดต่อประจำด่านฯ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จำคุกไม่เกิน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 บาท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หรือทั้งจำทั้งปรับ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ไม่อำนวยความสะดวกแก่เจ้าพนักงานควบคุมโรคติดต่อหรือเจ้าพนักงานท้องถิ่น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มาตรา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ขัดขวางหรือไม่อำนวยความสะดวกแก่เจ้าพนักงานควบคุมโรคติดต่อ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มาตรา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r>
                        <a:rPr lang="en-US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วรรค </a:t>
                      </a:r>
                      <a:r>
                        <a:rPr lang="en-US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 บาท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ไม่ปฏิบัติตามคำสั่งของคณะกรรมการโรคติดต่อแห่งชาติ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คณะกรรมการด้านวิชาการ หรือคณะอนุกรรมการ (มาตรา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คำสั่งคณะกรรมการโรคติดต่อจังหวัด (มาตรา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คำสั่งคณะกรรมการควบคุมโรคติดต่อกรุงเทพมหานคร </a:t>
                      </a:r>
                      <a:b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(มาตรา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หรือคำสั่งของเจ้าพนักงานควบคุมโรคติดต่อ (มาตรา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 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)) 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จำคุกไม่เกิน </a:t>
                      </a:r>
                      <a:b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ปรับไม่เกิน </a:t>
                      </a:r>
                      <a:b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 บาท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หรือทั้งจำทั้งปรับ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573" marR="295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42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รูปภาพ 1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" y="-8841"/>
            <a:ext cx="918051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3658770"/>
            <a:ext cx="2179793" cy="1361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61" tIns="34280" rIns="68561" bIns="34280">
            <a:spAutoFit/>
          </a:bodyPr>
          <a:lstStyle/>
          <a:p>
            <a:pPr marL="214253" indent="-214253" defTabSz="685608">
              <a:buFont typeface="Wingdings" pitchFamily="2" charset="2"/>
              <a:buChar char="§"/>
              <a:defRPr/>
            </a:pPr>
            <a:r>
              <a:rPr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ความเชื่อมโยงระหว่างฝ่ายนโยบาย </a:t>
            </a:r>
            <a:b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ฝ่ายวิชาการ และฝ่ายปฏิบัติ</a:t>
            </a:r>
          </a:p>
          <a:p>
            <a:pPr marL="214253" indent="-214253" defTabSz="685608">
              <a:buFont typeface="Wingdings" pitchFamily="2" charset="2"/>
              <a:buChar char="§"/>
              <a:defRPr/>
            </a:pPr>
            <a:r>
              <a:rPr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สอดคล้องกับกฎอนามัยระหว่างประเทศและเชื่อมโยงกับองค์กรนานาชาติ</a:t>
            </a:r>
          </a:p>
          <a:p>
            <a:pPr marL="214253" indent="-214253" defTabSz="685608">
              <a:buFont typeface="Wingdings" pitchFamily="2" charset="2"/>
              <a:buChar char="§"/>
              <a:defRPr/>
            </a:pPr>
            <a:r>
              <a:rPr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เชื่อมโยงกลไกการจัดการสาธารณภัย</a:t>
            </a:r>
            <a:b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12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ของประเทศ</a:t>
            </a:r>
            <a:r>
              <a:rPr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องค์กรปกครองท้องถิ่น และภาคเอกชนด้านการแพทย์และสาธารณสุข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3020708" y="2423464"/>
            <a:ext cx="1714378" cy="802151"/>
          </a:xfrm>
          <a:prstGeom prst="ellipse">
            <a:avLst/>
          </a:prstGeom>
          <a:solidFill>
            <a:srgbClr val="FF66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algn="ctr" defTabSz="685608">
              <a:defRPr/>
            </a:pPr>
            <a:r>
              <a:rPr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กรมควบคุมโรค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6138178" y="3446767"/>
            <a:ext cx="2178238" cy="16092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marL="338043" indent="-214253" defTabSz="685608">
              <a:buFont typeface="Wingdings" pitchFamily="2" charset="2"/>
              <a:buChar char="Ø"/>
              <a:defRPr/>
            </a:pP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เจ้าบ้าน/แพทย์</a:t>
            </a:r>
            <a:b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ที่ทำการรักษา</a:t>
            </a:r>
          </a:p>
          <a:p>
            <a:pPr marL="338043" indent="-214253" defTabSz="685608">
              <a:buFont typeface="Wingdings" pitchFamily="2" charset="2"/>
              <a:buChar char="Ø"/>
              <a:defRPr/>
            </a:pP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สถานพยาบาล</a:t>
            </a:r>
          </a:p>
          <a:p>
            <a:pPr marL="338043" indent="-214253" defTabSz="685608">
              <a:buFont typeface="Wingdings" pitchFamily="2" charset="2"/>
              <a:buChar char="Ø"/>
              <a:defRPr/>
            </a:pP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สถานที่ชันสูตร</a:t>
            </a:r>
            <a:r>
              <a:rPr lang="th-TH"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b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ห้องปฏิบัติการ</a:t>
            </a:r>
          </a:p>
          <a:p>
            <a:pPr marL="338043" indent="-214253" defTabSz="685608">
              <a:buFont typeface="Wingdings" pitchFamily="2" charset="2"/>
              <a:buChar char="Ø"/>
              <a:defRPr/>
            </a:pP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สถานประกอบการ/</a:t>
            </a:r>
            <a:r>
              <a:rPr sz="1200" b="1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สถานที่อื่น</a:t>
            </a:r>
            <a:r>
              <a:rPr lang="th-TH"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ๆ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3326836" y="4083314"/>
            <a:ext cx="2525779" cy="8464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marL="257103" indent="-257103" defTabSz="685608">
              <a:buFont typeface="Wingdings" panose="05000000000000000000" pitchFamily="2" charset="2"/>
              <a:buChar char="Ø"/>
              <a:defRPr/>
            </a:pP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องค์การอนามัยโลก</a:t>
            </a:r>
          </a:p>
          <a:p>
            <a:pPr marL="214253" indent="-214253" defTabSz="685608">
              <a:buFont typeface="Wingdings" panose="05000000000000000000" pitchFamily="2" charset="2"/>
              <a:buChar char="Ø"/>
              <a:defRPr/>
            </a:pP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องค์กรระหว่างประเทศ</a:t>
            </a:r>
            <a:b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ด้านการป้องกันควบคุมโรคติดต่อ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1187625" y="2821190"/>
            <a:ext cx="1556248" cy="696515"/>
          </a:xfrm>
          <a:prstGeom prst="ellipse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algn="ctr" defTabSz="685608">
              <a:defRPr/>
            </a:pPr>
            <a:r>
              <a:rPr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คณะกรรมการ</a:t>
            </a:r>
            <a:br>
              <a:rPr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ด้านวิชาการ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1115617" y="1409198"/>
            <a:ext cx="1821168" cy="964406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algn="ctr" defTabSz="685608">
              <a:defRPr/>
            </a:pPr>
            <a:r>
              <a:rPr sz="1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คณะกรรมการโรคติดต่อแห่งชาติ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1260537" y="473299"/>
            <a:ext cx="1342301" cy="5893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algn="ctr" defTabSz="685608">
              <a:defRPr/>
            </a:pPr>
            <a:r>
              <a:rPr sz="21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รัฐมนตรี</a:t>
            </a:r>
            <a:endParaRPr sz="12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4229119" y="1146848"/>
            <a:ext cx="1526977" cy="1232297"/>
          </a:xfrm>
          <a:prstGeom prst="ellipse">
            <a:avLst/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marL="214253" indent="-214253" defTabSz="685608">
              <a:buFont typeface="Wingdings" pitchFamily="2" charset="2"/>
              <a:buChar char="Ø"/>
              <a:defRPr/>
            </a:pPr>
            <a:r>
              <a:rPr sz="1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คณะกรรมการโรคติดต่อจังหวัด</a:t>
            </a:r>
          </a:p>
          <a:p>
            <a:pPr marL="214253" indent="-214253" defTabSz="685608">
              <a:buFont typeface="Wingdings" pitchFamily="2" charset="2"/>
              <a:buChar char="Ø"/>
              <a:defRPr/>
            </a:pPr>
            <a:r>
              <a:rPr sz="1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คณะกรรมการโรคติดต่อกรุงเทพมหานคร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7083281" y="2514605"/>
            <a:ext cx="1077482" cy="648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algn="ctr" defTabSz="685608">
              <a:defRPr/>
            </a:pPr>
            <a:r>
              <a:rPr sz="18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ประชาชน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5950752" y="702860"/>
            <a:ext cx="2509680" cy="133945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defTabSz="685608">
              <a:defRPr/>
            </a:pPr>
            <a:r>
              <a:rPr sz="1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</a:t>
            </a:r>
            <a:r>
              <a:rPr sz="1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ระหว่างประเทศ</a:t>
            </a:r>
          </a:p>
          <a:p>
            <a:pPr defTabSz="685608">
              <a:buFont typeface="Wingdings" pitchFamily="2" charset="2"/>
              <a:buChar char="Ø"/>
              <a:defRPr/>
            </a:pPr>
            <a:r>
              <a:rPr sz="105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sz="1100" b="1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คณะทำงานประจ</a:t>
            </a:r>
            <a:r>
              <a:rPr lang="th-TH"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ำช่อง</a:t>
            </a:r>
            <a:r>
              <a:rPr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ทาง</a:t>
            </a:r>
            <a:br>
              <a:rPr lang="th-TH"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เข้าออก</a:t>
            </a:r>
          </a:p>
          <a:p>
            <a:pPr marL="214253" indent="-214253" defTabSz="685608">
              <a:buFont typeface="Wingdings" pitchFamily="2" charset="2"/>
              <a:buChar char="Ø"/>
              <a:defRPr/>
            </a:pPr>
            <a:r>
              <a:rPr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เจ้าพนักงานควบคุมโรคติดต่อประจำด่านควบคุมโรคติดต่อระหว่างประเทศ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2753700" y="549179"/>
            <a:ext cx="1318852" cy="642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algn="ctr" defTabSz="685608">
              <a:defRPr/>
            </a:pPr>
            <a:r>
              <a:rPr sz="18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ผู้ว่าราชการจังหวัด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5274079" y="2345620"/>
            <a:ext cx="1426382" cy="1125141"/>
          </a:xfrm>
          <a:prstGeom prst="ellipse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defTabSz="685608">
              <a:defRPr/>
            </a:pPr>
            <a:r>
              <a:rPr sz="975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sz="1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ในประเทศ</a:t>
            </a:r>
          </a:p>
          <a:p>
            <a:pPr marL="214253" indent="-214253" defTabSz="685608">
              <a:buFont typeface="Wingdings" pitchFamily="2" charset="2"/>
              <a:buChar char="Ø"/>
              <a:defRPr/>
            </a:pPr>
            <a:r>
              <a:rPr sz="975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หน่วยปฏิบัติการควบคุ</a:t>
            </a:r>
            <a:r>
              <a:rPr lang="th-TH" sz="975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</a:t>
            </a:r>
            <a:r>
              <a:rPr sz="975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โรคติดต่อ</a:t>
            </a:r>
          </a:p>
          <a:p>
            <a:pPr marL="214253" indent="-214253" defTabSz="685608">
              <a:buFont typeface="Wingdings" pitchFamily="2" charset="2"/>
              <a:buChar char="Ø"/>
              <a:defRPr/>
            </a:pPr>
            <a:r>
              <a:rPr sz="975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เจ้าพนักงานควบคุ</a:t>
            </a:r>
            <a:r>
              <a:rPr lang="th-TH" sz="975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</a:t>
            </a:r>
            <a:r>
              <a:rPr sz="975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โรคติดต่อ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971868" y="3301373"/>
            <a:ext cx="939211" cy="48496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algn="ctr" defTabSz="685608">
              <a:defRPr/>
            </a:pPr>
            <a:r>
              <a:rPr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กฎอนามัยระหว่างประเทศ</a:t>
            </a:r>
            <a:r>
              <a:rPr lang="th-TH"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2005</a:t>
            </a:r>
            <a:endParaRPr sz="11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28" name="ลูกศรเชื่อมต่อแบบตรง 27"/>
          <p:cNvCxnSpPr/>
          <p:nvPr/>
        </p:nvCxnSpPr>
        <p:spPr>
          <a:xfrm>
            <a:off x="3772675" y="3239844"/>
            <a:ext cx="7237" cy="89808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flipH="1">
            <a:off x="1957823" y="2373604"/>
            <a:ext cx="1485" cy="40467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7705870" y="1983846"/>
            <a:ext cx="0" cy="55709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flipH="1">
            <a:off x="7705870" y="3173076"/>
            <a:ext cx="1" cy="35892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flipV="1">
            <a:off x="4735392" y="2824530"/>
            <a:ext cx="538996" cy="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 flipH="1">
            <a:off x="2707896" y="2856889"/>
            <a:ext cx="308430" cy="16234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stCxn id="9" idx="5"/>
            <a:endCxn id="5" idx="1"/>
          </p:cNvCxnSpPr>
          <p:nvPr/>
        </p:nvCxnSpPr>
        <p:spPr>
          <a:xfrm>
            <a:off x="2670081" y="2232370"/>
            <a:ext cx="601692" cy="30856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49"/>
          <p:cNvCxnSpPr/>
          <p:nvPr/>
        </p:nvCxnSpPr>
        <p:spPr>
          <a:xfrm flipV="1">
            <a:off x="4529947" y="2259306"/>
            <a:ext cx="0" cy="31229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>
            <a:cxnSpLocks/>
            <a:stCxn id="10" idx="4"/>
          </p:cNvCxnSpPr>
          <p:nvPr/>
        </p:nvCxnSpPr>
        <p:spPr>
          <a:xfrm>
            <a:off x="1931688" y="1062658"/>
            <a:ext cx="29823" cy="34654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>
            <a:off x="2913400" y="1827691"/>
            <a:ext cx="1315712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ลูกศรเชื่อมต่อแบบตรง 55"/>
          <p:cNvCxnSpPr/>
          <p:nvPr/>
        </p:nvCxnSpPr>
        <p:spPr>
          <a:xfrm flipV="1">
            <a:off x="5743251" y="1678023"/>
            <a:ext cx="338821" cy="14875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/>
          <p:nvPr/>
        </p:nvCxnSpPr>
        <p:spPr>
          <a:xfrm>
            <a:off x="5716270" y="1978428"/>
            <a:ext cx="196392" cy="35946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ลูกศรเชื่อมต่อแบบตรง 67"/>
          <p:cNvCxnSpPr/>
          <p:nvPr/>
        </p:nvCxnSpPr>
        <p:spPr>
          <a:xfrm>
            <a:off x="6548285" y="2002286"/>
            <a:ext cx="0" cy="56062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ลูกศรเชื่อมต่อแบบตรง 69"/>
          <p:cNvCxnSpPr/>
          <p:nvPr/>
        </p:nvCxnSpPr>
        <p:spPr>
          <a:xfrm flipV="1">
            <a:off x="6700461" y="2821190"/>
            <a:ext cx="374794" cy="740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วงรี 72"/>
          <p:cNvSpPr/>
          <p:nvPr/>
        </p:nvSpPr>
        <p:spPr>
          <a:xfrm>
            <a:off x="4457589" y="536542"/>
            <a:ext cx="1734591" cy="493940"/>
          </a:xfrm>
          <a:prstGeom prst="ellipse">
            <a:avLst/>
          </a:prstGeom>
          <a:solidFill>
            <a:srgbClr val="FFFF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algn="ctr" defTabSz="685608">
              <a:defRPr/>
            </a:pPr>
            <a:r>
              <a:rPr sz="11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พ.ร.บ. ป้องกันและบรรเทาสาธารณภัย พ.ศ. ๒๕๕๐</a:t>
            </a:r>
          </a:p>
        </p:txBody>
      </p:sp>
      <p:cxnSp>
        <p:nvCxnSpPr>
          <p:cNvPr id="75" name="ลูกศรเชื่อมต่อแบบตรง 74"/>
          <p:cNvCxnSpPr>
            <a:endCxn id="73" idx="2"/>
          </p:cNvCxnSpPr>
          <p:nvPr/>
        </p:nvCxnSpPr>
        <p:spPr>
          <a:xfrm>
            <a:off x="4048914" y="783511"/>
            <a:ext cx="40867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ลูกศรเชื่อมต่อแบบตรง 76"/>
          <p:cNvCxnSpPr>
            <a:cxnSpLocks/>
            <a:stCxn id="14" idx="5"/>
            <a:endCxn id="11" idx="1"/>
          </p:cNvCxnSpPr>
          <p:nvPr/>
        </p:nvCxnSpPr>
        <p:spPr>
          <a:xfrm>
            <a:off x="3879411" y="1097961"/>
            <a:ext cx="573329" cy="22935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43682" y="3286579"/>
            <a:ext cx="11499" cy="29501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1611" y="2"/>
            <a:ext cx="6949694" cy="3923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61" tIns="34280" rIns="68561" bIns="34280" rtlCol="0">
            <a:spAutoFit/>
          </a:bodyPr>
          <a:lstStyle/>
          <a:p>
            <a:pPr algn="ctr" defTabSz="685608"/>
            <a:r>
              <a:rPr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โครงสร้างและกลไกการดำเนิน</a:t>
            </a:r>
            <a:r>
              <a:rPr lang="th-TH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</a:t>
            </a:r>
            <a:r>
              <a:rPr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ตามพระราชบัญญัติโรคติดต่อ พ.ศ. ๒๕๕๘</a:t>
            </a:r>
          </a:p>
        </p:txBody>
      </p:sp>
      <p:cxnSp>
        <p:nvCxnSpPr>
          <p:cNvPr id="37" name="ลูกศรเชื่อมต่อแบบตรง 46"/>
          <p:cNvCxnSpPr>
            <a:cxnSpLocks/>
            <a:stCxn id="10" idx="5"/>
            <a:endCxn id="5" idx="0"/>
          </p:cNvCxnSpPr>
          <p:nvPr/>
        </p:nvCxnSpPr>
        <p:spPr>
          <a:xfrm>
            <a:off x="2406263" y="976348"/>
            <a:ext cx="1471634" cy="144711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ดาว 5 แฉก 48"/>
          <p:cNvSpPr/>
          <p:nvPr/>
        </p:nvSpPr>
        <p:spPr>
          <a:xfrm>
            <a:off x="6351231" y="923515"/>
            <a:ext cx="92958" cy="105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608"/>
            <a:endParaRPr sz="2100">
              <a:solidFill>
                <a:prstClr val="white"/>
              </a:solidFill>
              <a:cs typeface="Cordia Ne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31" y="2531651"/>
            <a:ext cx="121072" cy="1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ลูกศรเชื่อมต่อแบบตรง 41"/>
          <p:cNvCxnSpPr/>
          <p:nvPr/>
        </p:nvCxnSpPr>
        <p:spPr>
          <a:xfrm>
            <a:off x="4427984" y="3787163"/>
            <a:ext cx="0" cy="29675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ลูกศรเชื่อมต่อแบบตรง 52"/>
          <p:cNvCxnSpPr/>
          <p:nvPr/>
        </p:nvCxnSpPr>
        <p:spPr>
          <a:xfrm>
            <a:off x="4589723" y="3057804"/>
            <a:ext cx="1602458" cy="89190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8" y="0"/>
            <a:ext cx="9144000" cy="5143500"/>
          </a:xfrm>
          <a:prstGeom prst="rect">
            <a:avLst/>
          </a:prstGeom>
        </p:spPr>
      </p:pic>
      <p:sp>
        <p:nvSpPr>
          <p:cNvPr id="3074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1123025" y="-2943"/>
            <a:ext cx="6884634" cy="375014"/>
          </a:xfr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th-TH" altLang="en-US" sz="2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ความเชื่อมโยงกลไกการดำเนินงานตามพระราชบัญญัติโรคติดต่อ พ.ศ. ๒๕๕๘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380" y="399737"/>
            <a:ext cx="1728976" cy="1892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sz="21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รัฐมนตรี</a:t>
            </a:r>
          </a:p>
          <a:p>
            <a:pPr>
              <a:buFontTx/>
              <a:buChar char="-"/>
              <a:defRPr/>
            </a:pPr>
            <a:r>
              <a:rPr sz="1050" b="1" spc="-15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spc="-15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ออกกฎกระทรวง/ประกาศ</a:t>
            </a:r>
            <a:r>
              <a:rPr lang="th-TH" sz="1200" spc="-15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/ระเบียบ</a:t>
            </a:r>
          </a:p>
          <a:p>
            <a:pPr>
              <a:defRPr/>
            </a:pPr>
            <a:r>
              <a:rPr lang="th-TH" sz="1200" spc="-15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ประกาศ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ชื่อและอาการสำคัญของ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โรคติดต่ออันตราย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โรคติดต่อที่ต้อง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เฝ้าระวัง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</a:p>
          <a:p>
            <a:pPr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- ประกาศ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เขตติดโรค (ต่างประเทศ)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</a:p>
          <a:p>
            <a:pPr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- แต่งตั้งเจ้าพนักงาน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ควบคุมโรคติดต่อ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</a:p>
          <a:p>
            <a:pPr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- ตั้ง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ด่านควบคุมโรคติดต่อระหว่าง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ประเทศ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1770" y="477139"/>
            <a:ext cx="2618567" cy="1892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sz="21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คณะกรรมการโรคติดต่อแห่งชาติ</a:t>
            </a:r>
          </a:p>
          <a:p>
            <a:pPr>
              <a:buFontTx/>
              <a:buChar char="-"/>
              <a:defRPr/>
            </a:pPr>
            <a:r>
              <a:rPr sz="1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กำหนดนโยบาย ระบบ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แนวทางปฏิบัติ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ละแผนปฏิบัติการ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(เสนอครม.)</a:t>
            </a:r>
          </a:p>
          <a:p>
            <a:pPr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ให้คำปรึกษา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คำแนะนำ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รวมถึงติดตามประเมินผล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การดำเนินงานของหน่วยงานต่าง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ๆ</a:t>
            </a: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ให้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ความเห็นชอบหรือ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คำแนะนำ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แก่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รัฐมนตรีในการ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ประกาศ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โรคติดต่ออันตราย/โรคติดต่อที่ต้องเฝ้าระวัง  รวมถึง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ด่านควบคุมโรคติดต่อระหว่างประเทศ</a:t>
            </a: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แต่งตั้งคณะกรรมการด้านวิชาการ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365" y="457384"/>
            <a:ext cx="3369539" cy="1785104"/>
          </a:xfrm>
          <a:prstGeom prst="rect">
            <a:avLst/>
          </a:prstGeom>
          <a:solidFill>
            <a:srgbClr val="F6EB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sz="14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คณะกรรมการโรคติดต่อจังหวัด/</a:t>
            </a:r>
            <a:r>
              <a:rPr lang="th-TH" sz="14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กรุงเทพมหานคร</a:t>
            </a:r>
            <a:endParaRPr sz="1400" b="1" u="sng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sz="105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ดำเนินการตามนโยบาย ระบบ และแนวทางปฏิบัต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ิ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ที่คณะกรรมการโรคติดต่อ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แห่งชาติกำหนด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จัดทำแผนปฏิบัติการเฝ้าระวัง ป้องกัน และควบคุมโรคติดต่อ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ในเขตพื้นที่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จังหวัด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/กทม.</a:t>
            </a:r>
          </a:p>
          <a:p>
            <a:pPr>
              <a:buFontTx/>
              <a:buChar char="-"/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รายงานสถานการณ์โรคติดต่อหรือโรคที่ยังไม่ทราบสาเหตุที่อาจเป็นโรคระบาด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ต่อกรมควบคุมโรค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สนับสนุน ติดตาม และประเมินผลการทำงานของหน่วยงานภายในจังหวัด/กทม.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จัดตั้งหน่วยปฏิบัติการควบคุมโรคติดต่อขึ้นในทุกอำเภอ/เขต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372323" y="2508956"/>
            <a:ext cx="1725585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altLang="en-US" sz="1600" b="1" u="sng" spc="-45" dirty="0">
                <a:latin typeface="TH SarabunIT๙" pitchFamily="34" charset="-34"/>
                <a:cs typeface="TH SarabunIT๙" pitchFamily="34" charset="-34"/>
              </a:rPr>
              <a:t>คณะกรรมการด้านวิชาการ</a:t>
            </a:r>
          </a:p>
          <a:p>
            <a:pPr eaLnBrk="1" hangingPunct="1">
              <a:buFontTx/>
              <a:buChar char="-"/>
            </a:pPr>
            <a:r>
              <a:rPr altLang="en-US" sz="12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altLang="en-US" sz="1200" dirty="0" err="1">
                <a:latin typeface="TH SarabunIT๙" pitchFamily="34" charset="-34"/>
                <a:cs typeface="TH SarabunIT๙" pitchFamily="34" charset="-34"/>
              </a:rPr>
              <a:t>ให้คำแนะนำรัฐมนตรี</a:t>
            </a:r>
            <a:br>
              <a:rPr lang="th-TH" altLang="en-US" sz="1200" dirty="0">
                <a:latin typeface="TH SarabunIT๙" pitchFamily="34" charset="-34"/>
                <a:cs typeface="TH SarabunIT๙" pitchFamily="34" charset="-34"/>
              </a:rPr>
            </a:br>
            <a:r>
              <a:rPr lang="th-TH" altLang="en-US" sz="1200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altLang="en-US" sz="1200" dirty="0" err="1">
                <a:latin typeface="TH SarabunIT๙" pitchFamily="34" charset="-34"/>
                <a:cs typeface="TH SarabunIT๙" pitchFamily="34" charset="-34"/>
              </a:rPr>
              <a:t>ในการประกาศเขตติดโรค</a:t>
            </a:r>
            <a:endParaRPr lang="th-TH" altLang="en-US" sz="1200" dirty="0">
              <a:latin typeface="TH SarabunIT๙" pitchFamily="34" charset="-34"/>
              <a:cs typeface="TH SarabunIT๙" pitchFamily="34" charset="-34"/>
            </a:endParaRPr>
          </a:p>
          <a:p>
            <a:pPr eaLnBrk="1" hangingPunct="1"/>
            <a:r>
              <a:rPr lang="th-TH" altLang="en-US" sz="1200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altLang="en-US" sz="1200" dirty="0">
                <a:latin typeface="TH SarabunIT๙" pitchFamily="34" charset="-34"/>
                <a:cs typeface="TH SarabunIT๙" pitchFamily="34" charset="-34"/>
              </a:rPr>
              <a:t>(ต่างประเทศ)</a:t>
            </a:r>
          </a:p>
          <a:p>
            <a:pPr eaLnBrk="1" hangingPunct="1"/>
            <a:r>
              <a:rPr altLang="en-US" sz="1200" dirty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altLang="en-US" sz="1200" dirty="0" err="1">
                <a:latin typeface="TH SarabunIT๙" pitchFamily="34" charset="-34"/>
                <a:cs typeface="TH SarabunIT๙" pitchFamily="34" charset="-34"/>
              </a:rPr>
              <a:t>ให้คำแนะนำอธิบดี</a:t>
            </a:r>
            <a:br>
              <a:rPr lang="th-TH" altLang="en-US" sz="1200" dirty="0">
                <a:latin typeface="TH SarabunIT๙" pitchFamily="34" charset="-34"/>
                <a:cs typeface="TH SarabunIT๙" pitchFamily="34" charset="-34"/>
              </a:rPr>
            </a:br>
            <a:r>
              <a:rPr lang="th-TH" altLang="en-US" sz="1200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altLang="en-US" sz="1200" dirty="0" err="1">
                <a:latin typeface="TH SarabunIT๙" pitchFamily="34" charset="-34"/>
                <a:cs typeface="TH SarabunIT๙" pitchFamily="34" charset="-34"/>
              </a:rPr>
              <a:t>ในการประกาศโรคระบาด</a:t>
            </a:r>
            <a:br>
              <a:rPr lang="th-TH" altLang="en-US" sz="1200" dirty="0">
                <a:latin typeface="TH SarabunIT๙" pitchFamily="34" charset="-34"/>
                <a:cs typeface="TH SarabunIT๙" pitchFamily="34" charset="-34"/>
              </a:rPr>
            </a:br>
            <a:r>
              <a:rPr lang="th-TH" altLang="en-US" sz="1200" dirty="0">
                <a:latin typeface="TH SarabunIT๙" pitchFamily="34" charset="-34"/>
                <a:cs typeface="TH SarabunIT๙" pitchFamily="34" charset="-34"/>
              </a:rPr>
              <a:t>  </a:t>
            </a:r>
            <a:r>
              <a:rPr altLang="en-US" sz="1200" dirty="0">
                <a:latin typeface="TH SarabunIT๙" pitchFamily="34" charset="-34"/>
                <a:cs typeface="TH SarabunIT๙" pitchFamily="34" charset="-34"/>
              </a:rPr>
              <a:t>(ในประเทศ)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6658" y="2427734"/>
            <a:ext cx="1394275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หน่วยปฏิบัติการควบคุมโรคติดต่อ/</a:t>
            </a:r>
            <a:r>
              <a:rPr lang="th-TH"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เจ้าพนักงาน</a:t>
            </a:r>
            <a:r>
              <a:rPr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ควบคุมโรคติดต่อ</a:t>
            </a:r>
          </a:p>
          <a:p>
            <a:pPr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ดำเนินการเฝ้าระวัง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ป้องกัน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สอบสวนโรค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และควบคุม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โรคติดต่อในเขตพื้นที่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รายงานข้อมูล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เหตุสงสัย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หรือหลักฐานว่ามีโรคติดต่อ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อันตรายหรือโรคระบาด</a:t>
            </a:r>
            <a:endParaRPr lang="th-TH"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เกิดขึ้นในพื้นที่</a:t>
            </a:r>
            <a:endParaRPr lang="th-TH"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>
              <a:defRPr/>
            </a:pP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- เข้าไปในยานพาหนะ อาคาร</a:t>
            </a:r>
            <a:b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หรือสถานที่ใด เพื่อตรวจสอบหรือควบคุมให้เป็นไปตามกฎหมาย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1770" y="2839168"/>
            <a:ext cx="2626332" cy="1892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sz="21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กรมควบคุมโรค</a:t>
            </a: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สำนักงานเลขานุกา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รของ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</a:t>
            </a:r>
            <a:r>
              <a:rPr lang="th-TH"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ณะ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กรรมการ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โรคติดต่อ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แห่งชาติ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/ค</a:t>
            </a:r>
            <a:r>
              <a:rPr lang="th-TH"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ณะ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กรรมการด้าน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วิชาการ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/อนุกรรมการ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หน่วยงานกลาง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ในการเสนอนโยบาย ระบบ 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และศูนย์ข้อมูล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กลางด้าน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โรคติดต่อของประเทศ</a:t>
            </a: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จัดทำแผนปฏิบัติการ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เฝ้าระวัง ป้องกัน และควบคุม 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โรคติดต่อ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ประสาน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งาน ตรวจสอบ 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ติดตาม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และ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ประเมินผล</a:t>
            </a: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ประกาศโรคระบาดในประเทศ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5555" y="2435147"/>
            <a:ext cx="1522114" cy="2492990"/>
          </a:xfrm>
          <a:prstGeom prst="rect">
            <a:avLst/>
          </a:prstGeom>
          <a:solidFill>
            <a:srgbClr val="E6B9B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คณะทำงานประจ</a:t>
            </a:r>
            <a:r>
              <a:rPr lang="th-TH"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ำช่อง</a:t>
            </a:r>
            <a:r>
              <a:rPr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ทาง</a:t>
            </a:r>
            <a:br>
              <a:rPr lang="th-TH"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เข้าออก/</a:t>
            </a:r>
            <a:r>
              <a:rPr lang="th-TH"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เจ้าพนักงาน</a:t>
            </a:r>
            <a:r>
              <a:rPr sz="12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ควบคุมโรคติดต่อประจำด่านฯ</a:t>
            </a: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จัดทำแผนปฏิบัติการ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เฝ้าระวัง 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ป้องกัน และควบคุมโรค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ใน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ช่อ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ง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ทางเข้าออก</a:t>
            </a: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จัดทำแผนเตรียมความพร้อม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รับสถานการณ์ฉุกเฉิน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จัดทำแผนติดต่อสื่อสารกั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บ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หน่วยงานที่เกี่ยวข้อง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ดำเนินการเกี่ยวกับการ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เฝ้าระวัง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ป้องกัน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และ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ควบคุมโรคติดต่อ</a:t>
            </a:r>
            <a:endParaRPr lang="th-TH"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ระหว่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าง</a:t>
            </a: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ประเทศ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380" y="3996803"/>
            <a:ext cx="1728976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sz="18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อื่นๆ</a:t>
            </a: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ค่าทดแทน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/ค่าตอบแทน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เครื่องหมาย/เครื่องแบบ/</a:t>
            </a: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b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sz="1200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บัตรประจำตัว</a:t>
            </a:r>
            <a:endParaRPr sz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buFontTx/>
              <a:buChar char="-"/>
              <a:defRPr/>
            </a:pPr>
            <a:r>
              <a:rPr sz="1200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บทลงโทษ</a:t>
            </a:r>
          </a:p>
        </p:txBody>
      </p:sp>
      <p:sp>
        <p:nvSpPr>
          <p:cNvPr id="22" name="ลูกศรซ้าย-ขวา 21"/>
          <p:cNvSpPr/>
          <p:nvPr/>
        </p:nvSpPr>
        <p:spPr>
          <a:xfrm>
            <a:off x="2121175" y="3181339"/>
            <a:ext cx="299465" cy="180662"/>
          </a:xfrm>
          <a:prstGeom prst="leftRightArrow">
            <a:avLst/>
          </a:prstGeom>
          <a:solidFill>
            <a:srgbClr val="5E4A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6" name="ลูกศรซ้าย-ขวา 25"/>
          <p:cNvSpPr/>
          <p:nvPr/>
        </p:nvSpPr>
        <p:spPr>
          <a:xfrm rot="5400000">
            <a:off x="3628159" y="2503603"/>
            <a:ext cx="391589" cy="174957"/>
          </a:xfrm>
          <a:prstGeom prst="leftRightArrow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0" name="ลูกศรซ้าย-ขวา 29"/>
          <p:cNvSpPr/>
          <p:nvPr/>
        </p:nvSpPr>
        <p:spPr>
          <a:xfrm>
            <a:off x="5091415" y="3212853"/>
            <a:ext cx="440416" cy="180662"/>
          </a:xfrm>
          <a:prstGeom prst="leftRightArrow">
            <a:avLst/>
          </a:prstGeom>
          <a:solidFill>
            <a:srgbClr val="5E4A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1" name="ลูกศรซ้าย-ขวา 30"/>
          <p:cNvSpPr/>
          <p:nvPr/>
        </p:nvSpPr>
        <p:spPr>
          <a:xfrm>
            <a:off x="6969862" y="3217003"/>
            <a:ext cx="341954" cy="180662"/>
          </a:xfrm>
          <a:prstGeom prst="leftRightArrow">
            <a:avLst/>
          </a:prstGeom>
          <a:solidFill>
            <a:srgbClr val="5E4A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2" name="ลูกศรซ้าย-ขวา 31"/>
          <p:cNvSpPr/>
          <p:nvPr/>
        </p:nvSpPr>
        <p:spPr>
          <a:xfrm rot="5400000">
            <a:off x="7979596" y="2249711"/>
            <a:ext cx="232131" cy="162016"/>
          </a:xfrm>
          <a:prstGeom prst="leftRightArrow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3" name="ลูกศรซ้าย-ขวา 32"/>
          <p:cNvSpPr/>
          <p:nvPr/>
        </p:nvSpPr>
        <p:spPr>
          <a:xfrm rot="5400000">
            <a:off x="6134602" y="2246792"/>
            <a:ext cx="238384" cy="162019"/>
          </a:xfrm>
          <a:prstGeom prst="leftRightArrow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ลูกศรซ้าย-ขวา 22"/>
          <p:cNvSpPr/>
          <p:nvPr/>
        </p:nvSpPr>
        <p:spPr>
          <a:xfrm rot="10800000">
            <a:off x="2104858" y="1306353"/>
            <a:ext cx="334816" cy="157216"/>
          </a:xfrm>
          <a:prstGeom prst="leftRightArrow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ลูกศรซ้าย-ขวา 23"/>
          <p:cNvSpPr/>
          <p:nvPr/>
        </p:nvSpPr>
        <p:spPr>
          <a:xfrm rot="10800000">
            <a:off x="5080337" y="1308693"/>
            <a:ext cx="363414" cy="162019"/>
          </a:xfrm>
          <a:prstGeom prst="leftRightArrow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4" name="ลูกศรซ้าย-ขวา 33"/>
          <p:cNvSpPr/>
          <p:nvPr/>
        </p:nvSpPr>
        <p:spPr>
          <a:xfrm rot="19566483">
            <a:off x="2036957" y="2259179"/>
            <a:ext cx="491061" cy="165147"/>
          </a:xfrm>
          <a:prstGeom prst="leftRightArrow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ลูกศรซ้าย-ขวา 24"/>
          <p:cNvSpPr/>
          <p:nvPr/>
        </p:nvSpPr>
        <p:spPr>
          <a:xfrm rot="14028916">
            <a:off x="1929601" y="2392805"/>
            <a:ext cx="872181" cy="165147"/>
          </a:xfrm>
          <a:prstGeom prst="leftRightArrow">
            <a:avLst/>
          </a:prstGeom>
          <a:solidFill>
            <a:srgbClr val="5E4A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" name="ลูกศรซ้าย-ขวา 34"/>
          <p:cNvSpPr/>
          <p:nvPr/>
        </p:nvSpPr>
        <p:spPr>
          <a:xfrm rot="16200000">
            <a:off x="1076979" y="2298517"/>
            <a:ext cx="255730" cy="165147"/>
          </a:xfrm>
          <a:prstGeom prst="leftRightArrow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10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9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555776" y="1779662"/>
            <a:ext cx="3888432" cy="1107996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</a:p>
        </p:txBody>
      </p:sp>
    </p:spTree>
    <p:extLst>
      <p:ext uri="{BB962C8B-B14F-4D97-AF65-F5344CB8AC3E}">
        <p14:creationId xmlns:p14="http://schemas.microsoft.com/office/powerpoint/2010/main" val="27346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3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9512" y="1150847"/>
            <a:ext cx="856895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hangingPunct="0">
              <a:lnSpc>
                <a:spcPct val="120000"/>
              </a:lnSpc>
              <a:defRPr sz="3200" b="1">
                <a:solidFill>
                  <a:srgbClr val="000099"/>
                </a:solidFill>
              </a:defRPr>
            </a:pPr>
            <a:r>
              <a:rPr lang="th-TH" sz="3600" b="1" kern="0" dirty="0">
                <a:latin typeface="TH SarabunPSK"/>
                <a:cs typeface="TH SarabunPSK"/>
              </a:rPr>
              <a:t>ผลที่ตามมา</a:t>
            </a:r>
            <a:br>
              <a:rPr lang="th-TH" sz="3600" b="1" kern="0" dirty="0">
                <a:latin typeface="TH SarabunPSK"/>
                <a:cs typeface="TH SarabunPSK"/>
              </a:rPr>
            </a:br>
            <a:r>
              <a:rPr lang="th-TH" sz="3600" b="1" kern="0" dirty="0">
                <a:latin typeface="TH SarabunPSK"/>
                <a:cs typeface="TH SarabunPSK"/>
              </a:rPr>
              <a:t>จากการประกาศให้โรคติดเชื้อ</a:t>
            </a:r>
            <a:r>
              <a:rPr lang="th-TH" sz="3600" b="1" kern="0" dirty="0" err="1">
                <a:latin typeface="TH SarabunPSK"/>
                <a:cs typeface="TH SarabunPSK"/>
              </a:rPr>
              <a:t>ไวรัส</a:t>
            </a:r>
            <a:r>
              <a:rPr lang="th-TH" sz="3600" b="1" kern="0" dirty="0">
                <a:latin typeface="TH SarabunPSK"/>
                <a:cs typeface="TH SarabunPSK"/>
              </a:rPr>
              <a:t>โคโรนา 2019 (</a:t>
            </a:r>
            <a:r>
              <a:rPr lang="en-US" sz="3600" b="1" kern="0" dirty="0">
                <a:latin typeface="TH SarabunPSK"/>
                <a:cs typeface="TH SarabunPSK"/>
              </a:rPr>
              <a:t>COVID-19)</a:t>
            </a:r>
            <a:endParaRPr lang="th-TH" sz="3600" b="1" kern="0" dirty="0">
              <a:latin typeface="TH SarabunPSK"/>
              <a:cs typeface="TH SarabunPSK"/>
            </a:endParaRPr>
          </a:p>
          <a:p>
            <a:pPr algn="ctr" defTabSz="685800" hangingPunct="0">
              <a:lnSpc>
                <a:spcPct val="120000"/>
              </a:lnSpc>
              <a:defRPr sz="3200" b="1">
                <a:solidFill>
                  <a:srgbClr val="000099"/>
                </a:solidFill>
              </a:defRPr>
            </a:pPr>
            <a:r>
              <a:rPr lang="en-US" sz="3600" b="1" kern="0" dirty="0">
                <a:latin typeface="TH SarabunPSK"/>
                <a:cs typeface="TH SarabunPSK"/>
              </a:rPr>
              <a:t> </a:t>
            </a:r>
            <a:r>
              <a:rPr lang="th-TH" sz="3600" b="1" kern="0" dirty="0">
                <a:latin typeface="TH SarabunPSK"/>
                <a:cs typeface="TH SarabunPSK"/>
              </a:rPr>
              <a:t>เป็นโรคติดต่ออันตราย</a:t>
            </a:r>
          </a:p>
        </p:txBody>
      </p:sp>
    </p:spTree>
    <p:extLst>
      <p:ext uri="{BB962C8B-B14F-4D97-AF65-F5344CB8AC3E}">
        <p14:creationId xmlns:p14="http://schemas.microsoft.com/office/powerpoint/2010/main" val="200875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4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82216" y="1313974"/>
            <a:ext cx="7979568" cy="2121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685800" hangingPunct="0"/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มาตรการทางกฎหมาย</a:t>
            </a:r>
          </a:p>
          <a:p>
            <a:pPr algn="ctr" defTabSz="685800" hangingPunct="0"/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ในการเฝ้าระวัง ป้องกัน และควบคุมโรค</a:t>
            </a:r>
            <a:b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ในราชอาณาจักร</a:t>
            </a:r>
          </a:p>
        </p:txBody>
      </p:sp>
    </p:spTree>
    <p:extLst>
      <p:ext uri="{BB962C8B-B14F-4D97-AF65-F5344CB8AC3E}">
        <p14:creationId xmlns:p14="http://schemas.microsoft.com/office/powerpoint/2010/main" val="70047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5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24805" y="518812"/>
            <a:ext cx="8694390" cy="756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การเฝ้าระวังโรค กรณี </a:t>
            </a:r>
            <a:r>
              <a:rPr lang="en-US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ถูกประกาศให้เป็นโรคติดต่ออันตราย</a:t>
            </a:r>
          </a:p>
        </p:txBody>
      </p:sp>
      <p:sp>
        <p:nvSpPr>
          <p:cNvPr id="12" name="สี่เหลี่ยมผืนผ้า 10">
            <a:extLst>
              <a:ext uri="{FF2B5EF4-FFF2-40B4-BE49-F238E27FC236}">
                <a16:creationId xmlns:a16="http://schemas.microsoft.com/office/drawing/2014/main" id="{97538CD2-BA4D-4687-8738-DC3B7062CB66}"/>
              </a:ext>
            </a:extLst>
          </p:cNvPr>
          <p:cNvSpPr/>
          <p:nvPr/>
        </p:nvSpPr>
        <p:spPr>
          <a:xfrm>
            <a:off x="500386" y="1275606"/>
            <a:ext cx="8365454" cy="27084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61950" lvl="0" indent="-361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31 </a:t>
            </a:r>
          </a:p>
          <a:p>
            <a:pPr marL="361950" lvl="0" indent="-361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32 </a:t>
            </a:r>
          </a:p>
          <a:p>
            <a:pPr marL="361950" lvl="0" indent="-361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3200" b="1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ประกาศกระทรวงสาธารณสุข เรื่อง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หลักเกณฑ์และวิธีการแจ้งในกรณี  ที่มีโรคติดต่ออันตราย โรคติดต่อที่ต้องเฝ้าระวัง หรือโรคระบาดเกิดขึ้น พ.ศ. 2560 (มีผลใช้บังคับวันที่ 22 ธ.ค. 2560)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2ED0D93-7FA0-40B9-B58D-D5C44B3C839F}"/>
              </a:ext>
            </a:extLst>
          </p:cNvPr>
          <p:cNvSpPr/>
          <p:nvPr/>
        </p:nvSpPr>
        <p:spPr>
          <a:xfrm>
            <a:off x="2281064" y="3816607"/>
            <a:ext cx="4581872" cy="756794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th-TH" sz="40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ฝ่าฝืน </a:t>
            </a:r>
            <a:r>
              <a:rPr lang="th-TH" sz="32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มีโทษปรับไม่เกิน 20</a:t>
            </a:r>
            <a:r>
              <a:rPr lang="en-GB" sz="32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</a:t>
            </a:r>
            <a:r>
              <a:rPr lang="th-TH" sz="32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</p:txBody>
      </p:sp>
    </p:spTree>
    <p:extLst>
      <p:ext uri="{BB962C8B-B14F-4D97-AF65-F5344CB8AC3E}">
        <p14:creationId xmlns:p14="http://schemas.microsoft.com/office/powerpoint/2010/main" val="247816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200" b="1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</a:t>
            </a:fld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2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 22"/>
          <p:cNvSpPr/>
          <p:nvPr/>
        </p:nvSpPr>
        <p:spPr>
          <a:xfrm>
            <a:off x="179512" y="233818"/>
            <a:ext cx="2154095" cy="4924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DETECT</a:t>
            </a:r>
            <a:endParaRPr lang="th-TH" sz="26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0"/>
            <a:ext cx="8996891" cy="5198008"/>
            <a:chOff x="179512" y="0"/>
            <a:chExt cx="8996891" cy="5198008"/>
          </a:xfrm>
        </p:grpSpPr>
        <p:sp>
          <p:nvSpPr>
            <p:cNvPr id="13" name="Rounded Rectangle 33"/>
            <p:cNvSpPr/>
            <p:nvPr/>
          </p:nvSpPr>
          <p:spPr>
            <a:xfrm>
              <a:off x="179512" y="872882"/>
              <a:ext cx="1121486" cy="3553686"/>
            </a:xfrm>
            <a:prstGeom prst="roundRect">
              <a:avLst>
                <a:gd name="adj" fmla="val 9723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2200" b="1" kern="1200" dirty="0">
                  <a:effectLst/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กรณี </a:t>
              </a:r>
              <a:endParaRPr lang="en-US" sz="2200" b="1" kern="1200" dirty="0">
                <a:effectLst/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COVID-</a:t>
              </a:r>
              <a:r>
                <a:rPr lang="en-US" sz="2200" b="1" dirty="0"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19</a:t>
              </a: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 </a:t>
              </a:r>
              <a:b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ถูกประกาศ</a:t>
              </a:r>
              <a:b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th-TH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ให้เป็นโรคติดต่ออันตราย</a:t>
              </a:r>
              <a:r>
                <a:rPr lang="en-US" sz="22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 </a:t>
              </a:r>
              <a:endParaRPr lang="en-US" sz="22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endParaRPr>
            </a:p>
          </p:txBody>
        </p:sp>
        <p:sp>
          <p:nvSpPr>
            <p:cNvPr id="14" name="Rounded Rectangle 29"/>
            <p:cNvSpPr/>
            <p:nvPr/>
          </p:nvSpPr>
          <p:spPr>
            <a:xfrm>
              <a:off x="1530179" y="877502"/>
              <a:ext cx="2387798" cy="1913400"/>
            </a:xfrm>
            <a:prstGeom prst="roundRect">
              <a:avLst>
                <a:gd name="adj" fmla="val 5545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เจ้าบ้าน/ผู้ควบคุมดูแลบ้าน/แพทย์ผู้ทำการักษาพยาบาล ที่บ้าน</a:t>
              </a:r>
              <a:endParaRPr lang="en-US" sz="2000" b="1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endParaRPr>
            </a:p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เจ้าของ/ผู้ควบคุมสถานประกอบการ/สถานที่อื่นใด</a:t>
              </a:r>
            </a:p>
            <a:p>
              <a:pPr algn="ctr"/>
              <a:r>
                <a:rPr lang="th-TH" sz="2000" b="1" dirty="0">
                  <a:solidFill>
                    <a:srgbClr val="000099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แจ้งต่อ</a:t>
              </a:r>
              <a:endParaRPr lang="en-US" sz="2000" b="1" dirty="0">
                <a:solidFill>
                  <a:srgbClr val="000099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5" name="Rounded Rectangle 29"/>
            <p:cNvSpPr/>
            <p:nvPr/>
          </p:nvSpPr>
          <p:spPr>
            <a:xfrm>
              <a:off x="1525395" y="3098051"/>
              <a:ext cx="2400985" cy="1336449"/>
            </a:xfrm>
            <a:prstGeom prst="roundRect">
              <a:avLst>
                <a:gd name="adj" fmla="val 7255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th-TH" sz="2000" b="1" spc="-20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ผู้รับผิดชอบในสถานพยาบาล</a:t>
              </a:r>
              <a:endParaRPr lang="en-US" sz="2000" b="1" spc="-2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endParaRPr>
            </a:p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ผู้ทำการชันสูตร/ผู้รับผิดชอบในสถานที่ที่ได้มีการชันสูตร </a:t>
              </a:r>
            </a:p>
            <a:p>
              <a:pPr algn="ctr"/>
              <a:r>
                <a:rPr lang="th-TH" sz="2000" b="1" dirty="0">
                  <a:solidFill>
                    <a:srgbClr val="000099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แจ้งต่อ</a:t>
              </a:r>
              <a:endParaRPr lang="en-US" sz="2000" b="1" dirty="0">
                <a:solidFill>
                  <a:srgbClr val="000099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6" name="Rounded Rectangle 9"/>
            <p:cNvSpPr/>
            <p:nvPr/>
          </p:nvSpPr>
          <p:spPr>
            <a:xfrm>
              <a:off x="4147731" y="872882"/>
              <a:ext cx="1630053" cy="1341196"/>
            </a:xfrm>
            <a:prstGeom prst="roundRect">
              <a:avLst>
                <a:gd name="adj" fmla="val 869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เจ้าพนักงานควบคุมโรคติดต่อสังกัด</a:t>
              </a:r>
              <a:b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th-TH" sz="20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กรมควบคุมโรค</a:t>
              </a:r>
              <a:br>
                <a:rPr lang="th-TH" sz="20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en-US" sz="20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/</a:t>
              </a:r>
              <a:r>
                <a:rPr lang="th-TH" sz="20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 ในพื้นที่</a:t>
              </a:r>
              <a:r>
                <a:rPr lang="en-US" sz="20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 </a:t>
              </a:r>
            </a:p>
          </p:txBody>
        </p:sp>
        <p:sp>
          <p:nvSpPr>
            <p:cNvPr id="17" name="Rounded Rectangle 9"/>
            <p:cNvSpPr/>
            <p:nvPr/>
          </p:nvSpPr>
          <p:spPr>
            <a:xfrm>
              <a:off x="4154600" y="3343531"/>
              <a:ext cx="1642788" cy="1090969"/>
            </a:xfrm>
            <a:prstGeom prst="roundRect">
              <a:avLst>
                <a:gd name="adj" fmla="val 6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เจ้าพนักงานควบคุมโรคติดต่อสังกัด</a:t>
              </a:r>
              <a:b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</a:br>
              <a:r>
                <a:rPr lang="th-TH" sz="2000" b="1" dirty="0">
                  <a:solidFill>
                    <a:srgbClr val="FF0000"/>
                  </a:solidFill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กรมควบคุมโรค</a:t>
              </a:r>
              <a:endParaRPr lang="en-US" sz="2000" b="1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8" name="Rounded Rectangle 13"/>
            <p:cNvSpPr/>
            <p:nvPr/>
          </p:nvSpPr>
          <p:spPr>
            <a:xfrm>
              <a:off x="3859669" y="2175552"/>
              <a:ext cx="2257718" cy="117278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th-TH" sz="2000" b="1" kern="1200" dirty="0">
                  <a:effectLst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ภายใน </a:t>
              </a:r>
              <a:r>
                <a:rPr lang="th-TH" sz="20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3</a:t>
              </a:r>
              <a:r>
                <a:rPr lang="th-TH" sz="2000" b="1" kern="1200" dirty="0">
                  <a:solidFill>
                    <a:srgbClr val="FF0000"/>
                  </a:solidFill>
                  <a:effectLst/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 ชั่วโมง</a:t>
              </a:r>
              <a:endParaRPr lang="en-US" sz="20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  <a:p>
              <a:pPr algn="ctr">
                <a:spcAft>
                  <a:spcPts val="0"/>
                </a:spcAft>
              </a:pPr>
              <a:r>
                <a:rPr lang="th-TH" sz="20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นับแต่พบผู้ที่เป็นหรือมีเหตุ อันควรสงสัยว่าเป็นโรค</a:t>
              </a:r>
              <a:endPara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23" name="Rounded Rectangle 29"/>
            <p:cNvSpPr/>
            <p:nvPr/>
          </p:nvSpPr>
          <p:spPr>
            <a:xfrm>
              <a:off x="7293053" y="0"/>
              <a:ext cx="1883350" cy="519800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l">
                <a:lnSpc>
                  <a:spcPct val="115000"/>
                </a:lnSpc>
                <a:spcAft>
                  <a:spcPts val="0"/>
                </a:spcAft>
              </a:pPr>
              <a:r>
                <a:rPr lang="th-TH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การแจ้ง</a:t>
              </a:r>
              <a:r>
                <a:rPr lang="th-TH" sz="1800" b="1" spc="-4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ให้ดำเนินการโดย</a:t>
              </a:r>
              <a:endParaRPr lang="en-US" sz="1800" b="1" dirty="0">
                <a:effectLst/>
                <a:latin typeface="TH SarabunPSK" panose="020B0500040200020003" pitchFamily="34" charset="-34"/>
                <a:ea typeface="TH SarabunIT๙" panose="020B0500040200020003" pitchFamily="34" charset="-34"/>
                <a:cs typeface="TH SarabunPSK" panose="020B0500040200020003" pitchFamily="34" charset="-34"/>
              </a:endParaRPr>
            </a:p>
            <a:p>
              <a:pPr marL="177800" indent="-177800" algn="l">
                <a:lnSpc>
                  <a:spcPct val="115000"/>
                </a:lnSpc>
                <a:spcAft>
                  <a:spcPts val="0"/>
                </a:spcAft>
                <a:tabLst>
                  <a:tab pos="177800" algn="l"/>
                </a:tabLst>
              </a:pPr>
              <a:r>
                <a:rPr lang="th-TH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1.	แจ้งโดยตรงต่อ</a:t>
              </a:r>
              <a:br>
                <a:rPr lang="th-TH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th-TH" sz="1800" b="1" spc="-8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เจ้าพนักงานควบคุมโรคติดต่อ</a:t>
              </a:r>
              <a:endParaRPr lang="en-US" sz="1800" b="1" dirty="0">
                <a:effectLst/>
                <a:latin typeface="TH SarabunPSK" panose="020B0500040200020003" pitchFamily="34" charset="-34"/>
                <a:ea typeface="TH SarabunIT๙" panose="020B0500040200020003" pitchFamily="34" charset="-34"/>
                <a:cs typeface="TH SarabunPSK" panose="020B0500040200020003" pitchFamily="34" charset="-34"/>
              </a:endParaRPr>
            </a:p>
            <a:p>
              <a:pPr marL="177800" indent="-177800" algn="l">
                <a:lnSpc>
                  <a:spcPct val="115000"/>
                </a:lnSpc>
                <a:spcAft>
                  <a:spcPts val="0"/>
                </a:spcAft>
                <a:tabLst>
                  <a:tab pos="177800" algn="l"/>
                </a:tabLst>
              </a:pPr>
              <a:r>
                <a:rPr lang="th-TH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2. แจ้งทางโทรศัพท์</a:t>
              </a:r>
              <a:endParaRPr lang="en-US" sz="1800" b="1" dirty="0">
                <a:effectLst/>
                <a:latin typeface="TH SarabunPSK" panose="020B0500040200020003" pitchFamily="34" charset="-34"/>
                <a:ea typeface="TH SarabunIT๙" panose="020B0500040200020003" pitchFamily="34" charset="-34"/>
                <a:cs typeface="TH SarabunPSK" panose="020B0500040200020003" pitchFamily="34" charset="-34"/>
              </a:endParaRPr>
            </a:p>
            <a:p>
              <a:pPr marL="177800" indent="-177800" algn="l">
                <a:lnSpc>
                  <a:spcPct val="115000"/>
                </a:lnSpc>
                <a:spcAft>
                  <a:spcPts val="0"/>
                </a:spcAft>
                <a:tabLst>
                  <a:tab pos="177800" algn="l"/>
                </a:tabLst>
              </a:pPr>
              <a:r>
                <a:rPr lang="th-TH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3. แจ้งทางโทรสาร</a:t>
              </a:r>
              <a:endParaRPr lang="en-US" sz="1800" b="1" dirty="0">
                <a:effectLst/>
                <a:latin typeface="TH SarabunPSK" panose="020B0500040200020003" pitchFamily="34" charset="-34"/>
                <a:ea typeface="TH SarabunIT๙" panose="020B0500040200020003" pitchFamily="34" charset="-34"/>
                <a:cs typeface="TH SarabunPSK" panose="020B0500040200020003" pitchFamily="34" charset="-34"/>
              </a:endParaRPr>
            </a:p>
            <a:p>
              <a:pPr marL="177800" indent="-177800" algn="l">
                <a:lnSpc>
                  <a:spcPct val="115000"/>
                </a:lnSpc>
                <a:spcAft>
                  <a:spcPts val="0"/>
                </a:spcAft>
                <a:tabLst>
                  <a:tab pos="177800" algn="l"/>
                </a:tabLst>
              </a:pPr>
              <a:r>
                <a:rPr lang="en-US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4. </a:t>
              </a:r>
              <a:r>
                <a:rPr lang="th-TH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แจ้งเป็นหนังสือ</a:t>
              </a:r>
              <a:endParaRPr lang="en-US" sz="1800" b="1" dirty="0">
                <a:effectLst/>
                <a:latin typeface="TH SarabunPSK" panose="020B0500040200020003" pitchFamily="34" charset="-34"/>
                <a:ea typeface="TH SarabunIT๙" panose="020B0500040200020003" pitchFamily="34" charset="-34"/>
                <a:cs typeface="TH SarabunPSK" panose="020B0500040200020003" pitchFamily="34" charset="-34"/>
              </a:endParaRPr>
            </a:p>
            <a:p>
              <a:pPr marL="177800" indent="-177800" algn="l">
                <a:lnSpc>
                  <a:spcPct val="115000"/>
                </a:lnSpc>
                <a:spcAft>
                  <a:spcPts val="0"/>
                </a:spcAft>
                <a:tabLst>
                  <a:tab pos="177800" algn="l"/>
                </a:tabLst>
              </a:pPr>
              <a:r>
                <a:rPr lang="th-TH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5. แจ้งทางไปรษณีย์อิเล็กทรอนิกส์</a:t>
              </a:r>
              <a:endParaRPr lang="en-US" sz="1800" b="1" dirty="0">
                <a:effectLst/>
                <a:latin typeface="TH SarabunPSK" panose="020B0500040200020003" pitchFamily="34" charset="-34"/>
                <a:ea typeface="TH SarabunIT๙" panose="020B0500040200020003" pitchFamily="34" charset="-34"/>
                <a:cs typeface="TH SarabunPSK" panose="020B0500040200020003" pitchFamily="34" charset="-34"/>
              </a:endParaRPr>
            </a:p>
            <a:p>
              <a:pPr marL="177800" indent="-177800" algn="l">
                <a:lnSpc>
                  <a:spcPct val="115000"/>
                </a:lnSpc>
                <a:spcAft>
                  <a:spcPts val="0"/>
                </a:spcAft>
                <a:tabLst>
                  <a:tab pos="177800" algn="l"/>
                </a:tabLst>
              </a:pPr>
              <a:r>
                <a:rPr lang="th-TH" sz="1800" b="1" spc="-4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6. วิธีการอื่นที่อธิบดี</a:t>
              </a:r>
              <a:br>
                <a:rPr lang="th-TH" sz="1800" b="1" spc="-4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th-TH" sz="1800" b="1" spc="-40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กรมควบคุมโรค</a:t>
              </a:r>
              <a:r>
                <a:rPr lang="th-TH" sz="1800" b="1" dirty="0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กำหนดเพิ่มเติม</a:t>
              </a:r>
              <a:endParaRPr lang="en-US" sz="1800" b="1" dirty="0">
                <a:effectLst/>
                <a:latin typeface="TH SarabunPSK" panose="020B0500040200020003" pitchFamily="34" charset="-34"/>
                <a:ea typeface="TH SarabunIT๙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ounded Rectangle 13"/>
            <p:cNvSpPr/>
            <p:nvPr/>
          </p:nvSpPr>
          <p:spPr>
            <a:xfrm>
              <a:off x="6006004" y="868049"/>
              <a:ext cx="1236114" cy="3558132"/>
            </a:xfrm>
            <a:prstGeom prst="roundRect">
              <a:avLst>
                <a:gd name="adj" fmla="val 5189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แจ้งคณะกรรมการโรคติดต่อจังหวัด</a:t>
              </a:r>
            </a:p>
            <a:p>
              <a:pPr algn="ctr"/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/กทม. </a:t>
              </a:r>
            </a:p>
            <a:p>
              <a:pPr algn="ctr"/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+ รายงานข้อมูลให้</a:t>
              </a:r>
            </a:p>
            <a:p>
              <a:pPr algn="ctr"/>
              <a:r>
                <a:rPr lang="th-TH" sz="2000" b="1" dirty="0">
                  <a:latin typeface="TH SarabunIT๙" panose="020B0500040200020003" pitchFamily="34" charset="-34"/>
                  <a:ea typeface="Tahoma" panose="020B0604030504040204" pitchFamily="34" charset="0"/>
                  <a:cs typeface="TH SarabunIT๙" panose="020B0500040200020003" pitchFamily="34" charset="-34"/>
                </a:rPr>
                <a:t>กรมควบคุมโรคทราบโดยเร็ว</a:t>
              </a:r>
              <a:endParaRPr lang="en-US" sz="2000" b="1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1335633" y="1620039"/>
              <a:ext cx="159911" cy="42832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327036" y="3552112"/>
              <a:ext cx="159911" cy="42832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3961980" y="1405876"/>
              <a:ext cx="159911" cy="42832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3960534" y="3722409"/>
              <a:ext cx="159911" cy="42832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821733" y="1405876"/>
              <a:ext cx="159911" cy="42832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821733" y="3722409"/>
              <a:ext cx="159911" cy="42832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22830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7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68821" y="780324"/>
            <a:ext cx="8406358" cy="1188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tabLst>
                <a:tab pos="1343025" algn="l"/>
              </a:tabLst>
            </a:pPr>
            <a: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การป้องกันและควบคุมโรค </a:t>
            </a:r>
            <a:b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ถูกประกาศให้เป็นโรคติดต่ออันตราย</a:t>
            </a:r>
          </a:p>
        </p:txBody>
      </p:sp>
      <p:sp>
        <p:nvSpPr>
          <p:cNvPr id="12" name="สี่เหลี่ยมผืนผ้า 10">
            <a:extLst>
              <a:ext uri="{FF2B5EF4-FFF2-40B4-BE49-F238E27FC236}">
                <a16:creationId xmlns:a16="http://schemas.microsoft.com/office/drawing/2014/main" id="{97538CD2-BA4D-4687-8738-DC3B7062CB66}"/>
              </a:ext>
            </a:extLst>
          </p:cNvPr>
          <p:cNvSpPr/>
          <p:nvPr/>
        </p:nvSpPr>
        <p:spPr>
          <a:xfrm>
            <a:off x="3707904" y="2246625"/>
            <a:ext cx="3423542" cy="11541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61950" lvl="0" indent="-361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34</a:t>
            </a:r>
          </a:p>
          <a:p>
            <a:pPr marL="361950" lvl="0" indent="-361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35</a:t>
            </a:r>
          </a:p>
        </p:txBody>
      </p:sp>
    </p:spTree>
    <p:extLst>
      <p:ext uri="{BB962C8B-B14F-4D97-AF65-F5344CB8AC3E}">
        <p14:creationId xmlns:p14="http://schemas.microsoft.com/office/powerpoint/2010/main" val="268687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8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 10"/>
          <p:cNvSpPr/>
          <p:nvPr/>
        </p:nvSpPr>
        <p:spPr>
          <a:xfrm>
            <a:off x="1835696" y="232358"/>
            <a:ext cx="7030144" cy="791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87313" algn="ctr"/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เจ้าพนักงานควบคุมโรคติดต่อ</a:t>
            </a:r>
          </a:p>
          <a:p>
            <a:pPr marL="87313" algn="ctr"/>
            <a:r>
              <a:rPr lang="th-TH" sz="22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ดำเนินการเอง/ออกคำสั่งเป็นหนังสือให้ผู้ใดดำเนินการ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69252" y="232358"/>
            <a:ext cx="1250420" cy="791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มาตรา 34 </a:t>
            </a:r>
          </a:p>
        </p:txBody>
      </p:sp>
      <p:sp>
        <p:nvSpPr>
          <p:cNvPr id="17" name="สี่เหลี่ยมผืนผ้า 10"/>
          <p:cNvSpPr/>
          <p:nvPr/>
        </p:nvSpPr>
        <p:spPr>
          <a:xfrm>
            <a:off x="369252" y="1151864"/>
            <a:ext cx="8496944" cy="28397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357188" lvl="0" indent="-269875">
              <a:spcBef>
                <a:spcPts val="300"/>
              </a:spcBef>
              <a:buFont typeface="+mj-lt"/>
              <a:buAutoNum type="arabicPeriod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นำผู้ที่เป็น/มีเหตุสงสัยว่าเป็น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COVID-19/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ผู้สัมผัส/พาหะ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มารับการตรวจ/การชันสูตร/แยกกัก/กักกัน/</a:t>
            </a:r>
            <a:b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คุมไว้สังเกต</a:t>
            </a:r>
          </a:p>
          <a:p>
            <a:pPr marL="357188" lvl="0" indent="-269875">
              <a:spcBef>
                <a:spcPts val="300"/>
              </a:spcBef>
              <a:buFont typeface="+mj-lt"/>
              <a:buAutoNum type="arabicPeriod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ให้ผู้ที่มีความเสี่ยงมารับการสร้างเสริมภูมิคุ้มกันโรค</a:t>
            </a:r>
          </a:p>
          <a:p>
            <a:pPr marL="357188" lvl="0" indent="-269875">
              <a:spcBef>
                <a:spcPts val="300"/>
              </a:spcBef>
              <a:buFont typeface="+mj-lt"/>
              <a:buAutoNum type="arabicPeriod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ให้นำศพ/ซากสัตว์ไปรับการตรวจ/จัดการทางการแพทย์</a:t>
            </a:r>
          </a:p>
          <a:p>
            <a:pPr marL="357188" indent="-269875">
              <a:spcBef>
                <a:spcPts val="300"/>
              </a:spcBef>
              <a:buFont typeface="+mj-lt"/>
              <a:buAutoNum type="arabicPeriod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เจ้าของ/ผู้ครอบครอง/ผู้พักอาศัย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ในบ้าน โรงเรือน สถานที่ หรือพาหนะ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กำจัดความติดโรคหรือทำลาย</a:t>
            </a:r>
            <a:b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สิ่งใด ๆ ที่มีเชื้อโรค หรือแก้ไขปรับปรุงสุขาภิบาลให้ถูกสุขลักษณะ</a:t>
            </a:r>
          </a:p>
          <a:p>
            <a:pPr marL="357188" lvl="0" indent="-269875">
              <a:buFont typeface="+mj-lt"/>
              <a:buAutoNum type="arabicPeriod" startAt="5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เจ้าของ/ผู้ครอบครอง/ผู้พักอาศัย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ในบ้าน โรงเรือน สถานที่ หรือพาหนะ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กำจัดสัตว์ แมลง ตัวอ่อน</a:t>
            </a:r>
            <a:b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ของแมลง</a:t>
            </a:r>
          </a:p>
        </p:txBody>
      </p:sp>
    </p:spTree>
    <p:extLst>
      <p:ext uri="{BB962C8B-B14F-4D97-AF65-F5344CB8AC3E}">
        <p14:creationId xmlns:p14="http://schemas.microsoft.com/office/powerpoint/2010/main" val="192796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4365280"/>
            <a:ext cx="2133600" cy="273844"/>
          </a:xfrm>
        </p:spPr>
        <p:txBody>
          <a:bodyPr vert="horz" lIns="91440" tIns="45720" rIns="91440" bIns="45720" rtlCol="0" anchor="ctr"/>
          <a:lstStyle/>
          <a:p>
            <a:fld id="{E36E7DC4-2A47-48BA-8830-AF335F86939E}" type="slidenum">
              <a:rPr lang="th-TH" sz="2000" b="1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9</a:t>
            </a:fld>
            <a:endParaRPr lang="th-TH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643454"/>
            <a:ext cx="9144000" cy="504376"/>
            <a:chOff x="0" y="4643454"/>
            <a:chExt cx="9144000" cy="504376"/>
          </a:xfrm>
        </p:grpSpPr>
        <p:sp>
          <p:nvSpPr>
            <p:cNvPr id="10" name="สี่เหลี่ยมผืนผ้า 8"/>
            <p:cNvSpPr/>
            <p:nvPr/>
          </p:nvSpPr>
          <p:spPr>
            <a:xfrm>
              <a:off x="0" y="4643454"/>
              <a:ext cx="9144000" cy="504376"/>
            </a:xfrm>
            <a:prstGeom prst="rect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43454"/>
              <a:ext cx="1368152" cy="504376"/>
            </a:xfrm>
            <a:prstGeom prst="rect">
              <a:avLst/>
            </a:prstGeom>
          </p:spPr>
        </p:pic>
      </p:grpSp>
      <p:sp>
        <p:nvSpPr>
          <p:cNvPr id="17" name="สี่เหลี่ยมผืนผ้า 10"/>
          <p:cNvSpPr/>
          <p:nvPr/>
        </p:nvSpPr>
        <p:spPr>
          <a:xfrm>
            <a:off x="328077" y="1106986"/>
            <a:ext cx="8496944" cy="21772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87313" lvl="0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ห้ามผู้ใด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กระทำการ/ดำเนินการ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ซึ่งอาจก่อให้เกิดสภาวะไม่ถูกสุขลักษณะซึ่งอาจทำให้โรคแพร่ออกไป</a:t>
            </a:r>
          </a:p>
          <a:p>
            <a:pPr marL="87313" lvl="0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ห้ามผู้ใด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เข้าไปหรือออก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จากที่เอกเทศ</a:t>
            </a:r>
          </a:p>
          <a:p>
            <a:pPr marL="87313" lvl="0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เข้าไปในบ้าน โรงเรือน สถานที่ หรือพาหนะ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ที่มี/สงสัยว่ามี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เพื่อเฝ้าระวัง ป้องกัน </a:t>
            </a:r>
          </a:p>
          <a:p>
            <a:pPr marL="87313" lvl="0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และควบคุม</a:t>
            </a:r>
            <a:r>
              <a:rPr lang="th-TH" sz="2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มิให้มีการแพร่ของโรค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9DBF1E7-F843-4DCB-BCD7-1889ABF620C2}"/>
              </a:ext>
            </a:extLst>
          </p:cNvPr>
          <p:cNvSpPr/>
          <p:nvPr/>
        </p:nvSpPr>
        <p:spPr>
          <a:xfrm>
            <a:off x="107504" y="3275709"/>
            <a:ext cx="8928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2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ก่อนดำเนินการ/ออกคำสั่งให้ดำเนินการใด ๆ ตาม 1 - 8 เจ้าพนักงานควบคุมโรคติดต่อต้องทำการสอบสวนโรคก่อน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FB36BC2-CAB8-412C-861A-92699CEA470A}"/>
              </a:ext>
            </a:extLst>
          </p:cNvPr>
          <p:cNvSpPr/>
          <p:nvPr/>
        </p:nvSpPr>
        <p:spPr>
          <a:xfrm>
            <a:off x="1871700" y="3634358"/>
            <a:ext cx="5400600" cy="936105"/>
          </a:xfrm>
          <a:prstGeom prst="rect">
            <a:avLst/>
          </a:prstGeom>
          <a:solidFill>
            <a:srgbClr val="FF0000"/>
          </a:solidFill>
        </p:spPr>
        <p:txBody>
          <a:bodyPr wrap="square" anchor="ctr">
            <a:noAutofit/>
          </a:bodyPr>
          <a:lstStyle/>
          <a:p>
            <a:pPr marL="628650" indent="-628650" algn="ctr"/>
            <a:r>
              <a:rPr lang="th-TH" sz="32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ฝ่าฝืน มีโทษตั้งแต่ ปรับไม่เกิน 20</a:t>
            </a:r>
            <a:r>
              <a:rPr lang="en-GB" sz="32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</a:t>
            </a:r>
            <a:r>
              <a:rPr lang="th-TH" sz="32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  <a:p>
            <a:pPr marL="628650" indent="-628650" algn="ctr"/>
            <a:r>
              <a:rPr lang="th-TH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จนถึงจำคุกไม่เกิน 1 ปี ปรับไม่เกิน 100</a:t>
            </a:r>
            <a:r>
              <a:rPr lang="en-GB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2000" b="1" kern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หรือทั้งจำทั้งปรับ 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94DFDAA8-8255-4CF7-869A-57F2AB3784A3}"/>
              </a:ext>
            </a:extLst>
          </p:cNvPr>
          <p:cNvSpPr/>
          <p:nvPr/>
        </p:nvSpPr>
        <p:spPr>
          <a:xfrm>
            <a:off x="328077" y="232358"/>
            <a:ext cx="1368151" cy="791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th-TH" b="1" dirty="0">
                <a:solidFill>
                  <a:srgbClr val="000099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มาตรา 34 </a:t>
            </a:r>
          </a:p>
        </p:txBody>
      </p:sp>
      <p:sp>
        <p:nvSpPr>
          <p:cNvPr id="19" name="สี่เหลี่ยมผืนผ้า 10">
            <a:extLst>
              <a:ext uri="{FF2B5EF4-FFF2-40B4-BE49-F238E27FC236}">
                <a16:creationId xmlns:a16="http://schemas.microsoft.com/office/drawing/2014/main" id="{AABB5E61-17AB-478F-BC04-8285EA1C357E}"/>
              </a:ext>
            </a:extLst>
          </p:cNvPr>
          <p:cNvSpPr/>
          <p:nvPr/>
        </p:nvSpPr>
        <p:spPr>
          <a:xfrm>
            <a:off x="1835696" y="232358"/>
            <a:ext cx="6989325" cy="791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87313" algn="ctr"/>
            <a:r>
              <a:rPr lang="th-TH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เจ้าพนักงานควบคุมโรคติดต่อ</a:t>
            </a:r>
          </a:p>
          <a:p>
            <a:pPr marL="87313" algn="ctr"/>
            <a:r>
              <a:rPr lang="th-TH" sz="2200" b="1" dirty="0">
                <a:solidFill>
                  <a:schemeClr val="dk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ดำเนินการเอง/ออกคำสั่งเป็นหนังสือให้ผู้ใดดำเนินการ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189680850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D72D52-E72B-4E15-A57C-816532CA591A}" vid="{F9CC9EE4-C720-4610-B8BE-E4DBE587DE66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5381592</TotalTime>
  <Words>2959</Words>
  <Application>Microsoft Office PowerPoint</Application>
  <PresentationFormat>นำเสนอทางหน้าจอ (16:9)</PresentationFormat>
  <Paragraphs>265</Paragraphs>
  <Slides>23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2" baseType="lpstr">
      <vt:lpstr>TH SarabunPSK</vt:lpstr>
      <vt:lpstr>Wingdings</vt:lpstr>
      <vt:lpstr>TH Sarabun New</vt:lpstr>
      <vt:lpstr>Calibri Light</vt:lpstr>
      <vt:lpstr>TH SarabunIT๙</vt:lpstr>
      <vt:lpstr>Calibri</vt:lpstr>
      <vt:lpstr>Arial</vt:lpstr>
      <vt:lpstr>ชุดรูปแบบของ Office</vt:lpstr>
      <vt:lpstr>3_Custom Design</vt:lpstr>
      <vt:lpstr>งานนำเสนอ PowerPoint</vt:lpstr>
      <vt:lpstr>ประกาศกระทรวงสาธารณสุข เรื่อง ชื่อและอาการสำคัญของโรคติดต่ออันตราย (ฉบับที่ ๓) พ.ศ. ๒๕๖๓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ความเชื่อมโยงกลไกการดำเนินงานตามพระราชบัญญัติโรคติดต่อ พ.ศ. ๒๕๕๘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 คณะกรรมการดำเนินงานรองรับพระราชบัญญัติโรคติดต่อ พ.ศ. ๒๕๕๘  ครั้งที่ ๑/๒๕๖๒</dc:title>
  <dc:creator>Acer;May LAORRAT</dc:creator>
  <cp:lastModifiedBy>juthamas srivichai</cp:lastModifiedBy>
  <cp:revision>2576</cp:revision>
  <cp:lastPrinted>2020-03-05T06:43:42Z</cp:lastPrinted>
  <dcterms:created xsi:type="dcterms:W3CDTF">2015-12-14T08:39:32Z</dcterms:created>
  <dcterms:modified xsi:type="dcterms:W3CDTF">2020-03-07T16:37:10Z</dcterms:modified>
</cp:coreProperties>
</file>